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Lst>
  <p:sldSz cx="30267275" cy="21396325"/>
  <p:notesSz cx="6858000" cy="9144000"/>
  <p:defaultTextStyle>
    <a:defPPr>
      <a:defRPr lang="en-US"/>
    </a:defPPr>
    <a:lvl1pPr marL="0" algn="l" defTabSz="2479853" rtl="0" eaLnBrk="1" latinLnBrk="0" hangingPunct="1">
      <a:defRPr sz="4882" kern="1200">
        <a:solidFill>
          <a:schemeClr val="tx1"/>
        </a:solidFill>
        <a:latin typeface="+mn-lt"/>
        <a:ea typeface="+mn-ea"/>
        <a:cs typeface="+mn-cs"/>
      </a:defRPr>
    </a:lvl1pPr>
    <a:lvl2pPr marL="1239926" algn="l" defTabSz="2479853" rtl="0" eaLnBrk="1" latinLnBrk="0" hangingPunct="1">
      <a:defRPr sz="4882" kern="1200">
        <a:solidFill>
          <a:schemeClr val="tx1"/>
        </a:solidFill>
        <a:latin typeface="+mn-lt"/>
        <a:ea typeface="+mn-ea"/>
        <a:cs typeface="+mn-cs"/>
      </a:defRPr>
    </a:lvl2pPr>
    <a:lvl3pPr marL="2479853" algn="l" defTabSz="2479853" rtl="0" eaLnBrk="1" latinLnBrk="0" hangingPunct="1">
      <a:defRPr sz="4882" kern="1200">
        <a:solidFill>
          <a:schemeClr val="tx1"/>
        </a:solidFill>
        <a:latin typeface="+mn-lt"/>
        <a:ea typeface="+mn-ea"/>
        <a:cs typeface="+mn-cs"/>
      </a:defRPr>
    </a:lvl3pPr>
    <a:lvl4pPr marL="3719779" algn="l" defTabSz="2479853" rtl="0" eaLnBrk="1" latinLnBrk="0" hangingPunct="1">
      <a:defRPr sz="4882" kern="1200">
        <a:solidFill>
          <a:schemeClr val="tx1"/>
        </a:solidFill>
        <a:latin typeface="+mn-lt"/>
        <a:ea typeface="+mn-ea"/>
        <a:cs typeface="+mn-cs"/>
      </a:defRPr>
    </a:lvl4pPr>
    <a:lvl5pPr marL="4959706" algn="l" defTabSz="2479853" rtl="0" eaLnBrk="1" latinLnBrk="0" hangingPunct="1">
      <a:defRPr sz="4882" kern="1200">
        <a:solidFill>
          <a:schemeClr val="tx1"/>
        </a:solidFill>
        <a:latin typeface="+mn-lt"/>
        <a:ea typeface="+mn-ea"/>
        <a:cs typeface="+mn-cs"/>
      </a:defRPr>
    </a:lvl5pPr>
    <a:lvl6pPr marL="6199632" algn="l" defTabSz="2479853" rtl="0" eaLnBrk="1" latinLnBrk="0" hangingPunct="1">
      <a:defRPr sz="4882" kern="1200">
        <a:solidFill>
          <a:schemeClr val="tx1"/>
        </a:solidFill>
        <a:latin typeface="+mn-lt"/>
        <a:ea typeface="+mn-ea"/>
        <a:cs typeface="+mn-cs"/>
      </a:defRPr>
    </a:lvl6pPr>
    <a:lvl7pPr marL="7439558" algn="l" defTabSz="2479853" rtl="0" eaLnBrk="1" latinLnBrk="0" hangingPunct="1">
      <a:defRPr sz="4882" kern="1200">
        <a:solidFill>
          <a:schemeClr val="tx1"/>
        </a:solidFill>
        <a:latin typeface="+mn-lt"/>
        <a:ea typeface="+mn-ea"/>
        <a:cs typeface="+mn-cs"/>
      </a:defRPr>
    </a:lvl7pPr>
    <a:lvl8pPr marL="8679485" algn="l" defTabSz="2479853" rtl="0" eaLnBrk="1" latinLnBrk="0" hangingPunct="1">
      <a:defRPr sz="4882" kern="1200">
        <a:solidFill>
          <a:schemeClr val="tx1"/>
        </a:solidFill>
        <a:latin typeface="+mn-lt"/>
        <a:ea typeface="+mn-ea"/>
        <a:cs typeface="+mn-cs"/>
      </a:defRPr>
    </a:lvl8pPr>
    <a:lvl9pPr marL="9919411" algn="l" defTabSz="2479853" rtl="0" eaLnBrk="1" latinLnBrk="0" hangingPunct="1">
      <a:defRPr sz="4882"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739" userDrawn="1">
          <p15:clr>
            <a:srgbClr val="A4A3A4"/>
          </p15:clr>
        </p15:guide>
        <p15:guide id="2" pos="9533" userDrawn="1">
          <p15:clr>
            <a:srgbClr val="A4A3A4"/>
          </p15:clr>
        </p15:guide>
        <p15:guide id="3" pos="96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48E3D"/>
    <a:srgbClr val="F68B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93" autoAdjust="0"/>
    <p:restoredTop sz="94660"/>
  </p:normalViewPr>
  <p:slideViewPr>
    <p:cSldViewPr snapToGrid="0">
      <p:cViewPr>
        <p:scale>
          <a:sx n="33" d="100"/>
          <a:sy n="33" d="100"/>
        </p:scale>
        <p:origin x="78" y="-150"/>
      </p:cViewPr>
      <p:guideLst>
        <p:guide orient="horz" pos="6739"/>
        <p:guide pos="9533"/>
        <p:guide pos="9633"/>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047" y="3501669"/>
            <a:ext cx="25727183" cy="7449091"/>
          </a:xfrm>
        </p:spPr>
        <p:txBody>
          <a:bodyPr anchor="b"/>
          <a:lstStyle>
            <a:lvl1pPr algn="ctr">
              <a:defRPr sz="19857"/>
            </a:lvl1pPr>
          </a:lstStyle>
          <a:p>
            <a:r>
              <a:rPr lang="en-US" smtClean="0"/>
              <a:t>Click to edit Master title style</a:t>
            </a:r>
            <a:endParaRPr lang="en-US" dirty="0"/>
          </a:p>
        </p:txBody>
      </p:sp>
      <p:sp>
        <p:nvSpPr>
          <p:cNvPr id="3" name="Subtitle 2"/>
          <p:cNvSpPr>
            <a:spLocks noGrp="1"/>
          </p:cNvSpPr>
          <p:nvPr>
            <p:ph type="subTitle" idx="1"/>
          </p:nvPr>
        </p:nvSpPr>
        <p:spPr>
          <a:xfrm>
            <a:off x="3783410" y="11238026"/>
            <a:ext cx="22700457" cy="5165824"/>
          </a:xfrm>
        </p:spPr>
        <p:txBody>
          <a:bodyPr/>
          <a:lstStyle>
            <a:lvl1pPr marL="0" indent="0" algn="ctr">
              <a:buNone/>
              <a:defRPr sz="7943"/>
            </a:lvl1pPr>
            <a:lvl2pPr marL="1513158" indent="0" algn="ctr">
              <a:buNone/>
              <a:defRPr sz="6619"/>
            </a:lvl2pPr>
            <a:lvl3pPr marL="3026319" indent="0" algn="ctr">
              <a:buNone/>
              <a:defRPr sz="5957"/>
            </a:lvl3pPr>
            <a:lvl4pPr marL="4539478" indent="0" algn="ctr">
              <a:buNone/>
              <a:defRPr sz="5295"/>
            </a:lvl4pPr>
            <a:lvl5pPr marL="6052636" indent="0" algn="ctr">
              <a:buNone/>
              <a:defRPr sz="5295"/>
            </a:lvl5pPr>
            <a:lvl6pPr marL="7565796" indent="0" algn="ctr">
              <a:buNone/>
              <a:defRPr sz="5295"/>
            </a:lvl6pPr>
            <a:lvl7pPr marL="9078955" indent="0" algn="ctr">
              <a:buNone/>
              <a:defRPr sz="5295"/>
            </a:lvl7pPr>
            <a:lvl8pPr marL="10592115" indent="0" algn="ctr">
              <a:buNone/>
              <a:defRPr sz="5295"/>
            </a:lvl8pPr>
            <a:lvl9pPr marL="12105273" indent="0" algn="ctr">
              <a:buNone/>
              <a:defRPr sz="529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FA2EFC-58E0-4C3F-A54C-A8C48712483D}" type="datetimeFigureOut">
              <a:rPr lang="en-GB" smtClean="0"/>
              <a:pPr/>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257698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FA2EFC-58E0-4C3F-A54C-A8C48712483D}" type="datetimeFigureOut">
              <a:rPr lang="en-GB" smtClean="0"/>
              <a:pPr/>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225583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0022" y="1139156"/>
            <a:ext cx="6526382" cy="1813239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0876" y="1139156"/>
            <a:ext cx="19200803" cy="1813239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FA2EFC-58E0-4C3F-A54C-A8C48712483D}" type="datetimeFigureOut">
              <a:rPr lang="en-GB" smtClean="0"/>
              <a:pPr/>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2317629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FA2EFC-58E0-4C3F-A54C-A8C48712483D}" type="datetimeFigureOut">
              <a:rPr lang="en-GB" smtClean="0"/>
              <a:pPr/>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2230729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113" y="5334230"/>
            <a:ext cx="26105524" cy="8900275"/>
          </a:xfrm>
        </p:spPr>
        <p:txBody>
          <a:bodyPr anchor="b"/>
          <a:lstStyle>
            <a:lvl1pPr>
              <a:defRPr sz="19857"/>
            </a:lvl1pPr>
          </a:lstStyle>
          <a:p>
            <a:r>
              <a:rPr lang="en-US" smtClean="0"/>
              <a:t>Click to edit Master title style</a:t>
            </a:r>
            <a:endParaRPr lang="en-US" dirty="0"/>
          </a:p>
        </p:txBody>
      </p:sp>
      <p:sp>
        <p:nvSpPr>
          <p:cNvPr id="3" name="Text Placeholder 2"/>
          <p:cNvSpPr>
            <a:spLocks noGrp="1"/>
          </p:cNvSpPr>
          <p:nvPr>
            <p:ph type="body" idx="1"/>
          </p:nvPr>
        </p:nvSpPr>
        <p:spPr>
          <a:xfrm>
            <a:off x="2065113" y="14318705"/>
            <a:ext cx="26105524" cy="4680444"/>
          </a:xfrm>
        </p:spPr>
        <p:txBody>
          <a:bodyPr/>
          <a:lstStyle>
            <a:lvl1pPr marL="0" indent="0">
              <a:buNone/>
              <a:defRPr sz="7943">
                <a:solidFill>
                  <a:schemeClr val="tx1"/>
                </a:solidFill>
              </a:defRPr>
            </a:lvl1pPr>
            <a:lvl2pPr marL="1513158" indent="0">
              <a:buNone/>
              <a:defRPr sz="6619">
                <a:solidFill>
                  <a:schemeClr val="tx1">
                    <a:tint val="75000"/>
                  </a:schemeClr>
                </a:solidFill>
              </a:defRPr>
            </a:lvl2pPr>
            <a:lvl3pPr marL="3026319" indent="0">
              <a:buNone/>
              <a:defRPr sz="5957">
                <a:solidFill>
                  <a:schemeClr val="tx1">
                    <a:tint val="75000"/>
                  </a:schemeClr>
                </a:solidFill>
              </a:defRPr>
            </a:lvl3pPr>
            <a:lvl4pPr marL="4539478" indent="0">
              <a:buNone/>
              <a:defRPr sz="5295">
                <a:solidFill>
                  <a:schemeClr val="tx1">
                    <a:tint val="75000"/>
                  </a:schemeClr>
                </a:solidFill>
              </a:defRPr>
            </a:lvl4pPr>
            <a:lvl5pPr marL="6052636" indent="0">
              <a:buNone/>
              <a:defRPr sz="5295">
                <a:solidFill>
                  <a:schemeClr val="tx1">
                    <a:tint val="75000"/>
                  </a:schemeClr>
                </a:solidFill>
              </a:defRPr>
            </a:lvl5pPr>
            <a:lvl6pPr marL="7565796" indent="0">
              <a:buNone/>
              <a:defRPr sz="5295">
                <a:solidFill>
                  <a:schemeClr val="tx1">
                    <a:tint val="75000"/>
                  </a:schemeClr>
                </a:solidFill>
              </a:defRPr>
            </a:lvl6pPr>
            <a:lvl7pPr marL="9078955" indent="0">
              <a:buNone/>
              <a:defRPr sz="5295">
                <a:solidFill>
                  <a:schemeClr val="tx1">
                    <a:tint val="75000"/>
                  </a:schemeClr>
                </a:solidFill>
              </a:defRPr>
            </a:lvl7pPr>
            <a:lvl8pPr marL="10592115" indent="0">
              <a:buNone/>
              <a:defRPr sz="5295">
                <a:solidFill>
                  <a:schemeClr val="tx1">
                    <a:tint val="75000"/>
                  </a:schemeClr>
                </a:solidFill>
              </a:defRPr>
            </a:lvl8pPr>
            <a:lvl9pPr marL="12105273" indent="0">
              <a:buNone/>
              <a:defRPr sz="5295">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FA2EFC-58E0-4C3F-A54C-A8C48712483D}" type="datetimeFigureOut">
              <a:rPr lang="en-GB" smtClean="0"/>
              <a:pPr/>
              <a:t>02/09/2015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3643851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0875" y="5695781"/>
            <a:ext cx="12863592" cy="13575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2808" y="5695781"/>
            <a:ext cx="12863592" cy="13575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FA2EFC-58E0-4C3F-A54C-A8C48712483D}" type="datetimeFigureOut">
              <a:rPr lang="en-GB" smtClean="0"/>
              <a:pPr/>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396537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4817" y="1139162"/>
            <a:ext cx="26105524" cy="413563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4824" y="5245074"/>
            <a:ext cx="12804474" cy="2570529"/>
          </a:xfrm>
        </p:spPr>
        <p:txBody>
          <a:bodyPr anchor="b"/>
          <a:lstStyle>
            <a:lvl1pPr marL="0" indent="0">
              <a:buNone/>
              <a:defRPr sz="7943" b="1"/>
            </a:lvl1pPr>
            <a:lvl2pPr marL="1513158" indent="0">
              <a:buNone/>
              <a:defRPr sz="6619" b="1"/>
            </a:lvl2pPr>
            <a:lvl3pPr marL="3026319" indent="0">
              <a:buNone/>
              <a:defRPr sz="5957" b="1"/>
            </a:lvl3pPr>
            <a:lvl4pPr marL="4539478" indent="0">
              <a:buNone/>
              <a:defRPr sz="5295" b="1"/>
            </a:lvl4pPr>
            <a:lvl5pPr marL="6052636" indent="0">
              <a:buNone/>
              <a:defRPr sz="5295" b="1"/>
            </a:lvl5pPr>
            <a:lvl6pPr marL="7565796" indent="0">
              <a:buNone/>
              <a:defRPr sz="5295" b="1"/>
            </a:lvl6pPr>
            <a:lvl7pPr marL="9078955" indent="0">
              <a:buNone/>
              <a:defRPr sz="5295" b="1"/>
            </a:lvl7pPr>
            <a:lvl8pPr marL="10592115" indent="0">
              <a:buNone/>
              <a:defRPr sz="5295" b="1"/>
            </a:lvl8pPr>
            <a:lvl9pPr marL="12105273" indent="0">
              <a:buNone/>
              <a:defRPr sz="5295" b="1"/>
            </a:lvl9pPr>
          </a:lstStyle>
          <a:p>
            <a:pPr lvl="0"/>
            <a:r>
              <a:rPr lang="en-US" smtClean="0"/>
              <a:t>Click to edit Master text styles</a:t>
            </a:r>
          </a:p>
        </p:txBody>
      </p:sp>
      <p:sp>
        <p:nvSpPr>
          <p:cNvPr id="4" name="Content Placeholder 3"/>
          <p:cNvSpPr>
            <a:spLocks noGrp="1"/>
          </p:cNvSpPr>
          <p:nvPr>
            <p:ph sz="half" idx="2"/>
          </p:nvPr>
        </p:nvSpPr>
        <p:spPr>
          <a:xfrm>
            <a:off x="2084824" y="7815602"/>
            <a:ext cx="12804474" cy="114955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2812" y="5245074"/>
            <a:ext cx="12867534" cy="2570529"/>
          </a:xfrm>
        </p:spPr>
        <p:txBody>
          <a:bodyPr anchor="b"/>
          <a:lstStyle>
            <a:lvl1pPr marL="0" indent="0">
              <a:buNone/>
              <a:defRPr sz="7943" b="1"/>
            </a:lvl1pPr>
            <a:lvl2pPr marL="1513158" indent="0">
              <a:buNone/>
              <a:defRPr sz="6619" b="1"/>
            </a:lvl2pPr>
            <a:lvl3pPr marL="3026319" indent="0">
              <a:buNone/>
              <a:defRPr sz="5957" b="1"/>
            </a:lvl3pPr>
            <a:lvl4pPr marL="4539478" indent="0">
              <a:buNone/>
              <a:defRPr sz="5295" b="1"/>
            </a:lvl4pPr>
            <a:lvl5pPr marL="6052636" indent="0">
              <a:buNone/>
              <a:defRPr sz="5295" b="1"/>
            </a:lvl5pPr>
            <a:lvl6pPr marL="7565796" indent="0">
              <a:buNone/>
              <a:defRPr sz="5295" b="1"/>
            </a:lvl6pPr>
            <a:lvl7pPr marL="9078955" indent="0">
              <a:buNone/>
              <a:defRPr sz="5295" b="1"/>
            </a:lvl7pPr>
            <a:lvl8pPr marL="10592115" indent="0">
              <a:buNone/>
              <a:defRPr sz="5295" b="1"/>
            </a:lvl8pPr>
            <a:lvl9pPr marL="12105273" indent="0">
              <a:buNone/>
              <a:defRPr sz="5295" b="1"/>
            </a:lvl9pPr>
          </a:lstStyle>
          <a:p>
            <a:pPr lvl="0"/>
            <a:r>
              <a:rPr lang="en-US" smtClean="0"/>
              <a:t>Click to edit Master text styles</a:t>
            </a:r>
          </a:p>
        </p:txBody>
      </p:sp>
      <p:sp>
        <p:nvSpPr>
          <p:cNvPr id="6" name="Content Placeholder 5"/>
          <p:cNvSpPr>
            <a:spLocks noGrp="1"/>
          </p:cNvSpPr>
          <p:nvPr>
            <p:ph sz="quarter" idx="4"/>
          </p:nvPr>
        </p:nvSpPr>
        <p:spPr>
          <a:xfrm>
            <a:off x="15322812" y="7815602"/>
            <a:ext cx="12867534" cy="114955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FA2EFC-58E0-4C3F-A54C-A8C48712483D}" type="datetimeFigureOut">
              <a:rPr lang="en-GB" smtClean="0"/>
              <a:pPr/>
              <a:t>02/09/2015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1021663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FA2EFC-58E0-4C3F-A54C-A8C48712483D}" type="datetimeFigureOut">
              <a:rPr lang="en-GB" smtClean="0"/>
              <a:pPr/>
              <a:t>02/09/2015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289035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A2EFC-58E0-4C3F-A54C-A8C48712483D}" type="datetimeFigureOut">
              <a:rPr lang="en-GB" smtClean="0"/>
              <a:pPr/>
              <a:t>02/09/2015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2195809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7" y="1426421"/>
            <a:ext cx="9761984" cy="4992476"/>
          </a:xfrm>
        </p:spPr>
        <p:txBody>
          <a:bodyPr anchor="b"/>
          <a:lstStyle>
            <a:lvl1pPr>
              <a:defRPr sz="10591"/>
            </a:lvl1pPr>
          </a:lstStyle>
          <a:p>
            <a:r>
              <a:rPr lang="en-US" smtClean="0"/>
              <a:t>Click to edit Master title style</a:t>
            </a:r>
            <a:endParaRPr lang="en-US" dirty="0"/>
          </a:p>
        </p:txBody>
      </p:sp>
      <p:sp>
        <p:nvSpPr>
          <p:cNvPr id="3" name="Content Placeholder 2"/>
          <p:cNvSpPr>
            <a:spLocks noGrp="1"/>
          </p:cNvSpPr>
          <p:nvPr>
            <p:ph idx="1"/>
          </p:nvPr>
        </p:nvSpPr>
        <p:spPr>
          <a:xfrm>
            <a:off x="12867534" y="3080680"/>
            <a:ext cx="15322809" cy="15205259"/>
          </a:xfrm>
        </p:spPr>
        <p:txBody>
          <a:bodyPr/>
          <a:lstStyle>
            <a:lvl1pPr>
              <a:defRPr sz="10591"/>
            </a:lvl1pPr>
            <a:lvl2pPr>
              <a:defRPr sz="9267"/>
            </a:lvl2pPr>
            <a:lvl3pPr>
              <a:defRPr sz="7943"/>
            </a:lvl3pPr>
            <a:lvl4pPr>
              <a:defRPr sz="6619"/>
            </a:lvl4pPr>
            <a:lvl5pPr>
              <a:defRPr sz="6619"/>
            </a:lvl5pPr>
            <a:lvl6pPr>
              <a:defRPr sz="6619"/>
            </a:lvl6pPr>
            <a:lvl7pPr>
              <a:defRPr sz="6619"/>
            </a:lvl7pPr>
            <a:lvl8pPr>
              <a:defRPr sz="6619"/>
            </a:lvl8pPr>
            <a:lvl9pPr>
              <a:defRPr sz="661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4817" y="6418899"/>
            <a:ext cx="9761984" cy="11891801"/>
          </a:xfrm>
        </p:spPr>
        <p:txBody>
          <a:bodyPr/>
          <a:lstStyle>
            <a:lvl1pPr marL="0" indent="0">
              <a:buNone/>
              <a:defRPr sz="5295"/>
            </a:lvl1pPr>
            <a:lvl2pPr marL="1513158" indent="0">
              <a:buNone/>
              <a:defRPr sz="4634"/>
            </a:lvl2pPr>
            <a:lvl3pPr marL="3026319" indent="0">
              <a:buNone/>
              <a:defRPr sz="3972"/>
            </a:lvl3pPr>
            <a:lvl4pPr marL="4539478" indent="0">
              <a:buNone/>
              <a:defRPr sz="3310"/>
            </a:lvl4pPr>
            <a:lvl5pPr marL="6052636" indent="0">
              <a:buNone/>
              <a:defRPr sz="3310"/>
            </a:lvl5pPr>
            <a:lvl6pPr marL="7565796" indent="0">
              <a:buNone/>
              <a:defRPr sz="3310"/>
            </a:lvl6pPr>
            <a:lvl7pPr marL="9078955" indent="0">
              <a:buNone/>
              <a:defRPr sz="3310"/>
            </a:lvl7pPr>
            <a:lvl8pPr marL="10592115" indent="0">
              <a:buNone/>
              <a:defRPr sz="3310"/>
            </a:lvl8pPr>
            <a:lvl9pPr marL="12105273" indent="0">
              <a:buNone/>
              <a:defRPr sz="331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A2EFC-58E0-4C3F-A54C-A8C48712483D}" type="datetimeFigureOut">
              <a:rPr lang="en-GB" smtClean="0"/>
              <a:pPr/>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210986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4817" y="1426421"/>
            <a:ext cx="9761984" cy="4992476"/>
          </a:xfrm>
        </p:spPr>
        <p:txBody>
          <a:bodyPr anchor="b"/>
          <a:lstStyle>
            <a:lvl1pPr>
              <a:defRPr sz="1059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67534" y="3080680"/>
            <a:ext cx="15322809" cy="15205259"/>
          </a:xfrm>
        </p:spPr>
        <p:txBody>
          <a:bodyPr anchor="t"/>
          <a:lstStyle>
            <a:lvl1pPr marL="0" indent="0">
              <a:buNone/>
              <a:defRPr sz="10591"/>
            </a:lvl1pPr>
            <a:lvl2pPr marL="1513158" indent="0">
              <a:buNone/>
              <a:defRPr sz="9267"/>
            </a:lvl2pPr>
            <a:lvl3pPr marL="3026319" indent="0">
              <a:buNone/>
              <a:defRPr sz="7943"/>
            </a:lvl3pPr>
            <a:lvl4pPr marL="4539478" indent="0">
              <a:buNone/>
              <a:defRPr sz="6619"/>
            </a:lvl4pPr>
            <a:lvl5pPr marL="6052636" indent="0">
              <a:buNone/>
              <a:defRPr sz="6619"/>
            </a:lvl5pPr>
            <a:lvl6pPr marL="7565796" indent="0">
              <a:buNone/>
              <a:defRPr sz="6619"/>
            </a:lvl6pPr>
            <a:lvl7pPr marL="9078955" indent="0">
              <a:buNone/>
              <a:defRPr sz="6619"/>
            </a:lvl7pPr>
            <a:lvl8pPr marL="10592115" indent="0">
              <a:buNone/>
              <a:defRPr sz="6619"/>
            </a:lvl8pPr>
            <a:lvl9pPr marL="12105273" indent="0">
              <a:buNone/>
              <a:defRPr sz="6619"/>
            </a:lvl9pPr>
          </a:lstStyle>
          <a:p>
            <a:r>
              <a:rPr lang="en-US" smtClean="0"/>
              <a:t>Click icon to add picture</a:t>
            </a:r>
            <a:endParaRPr lang="en-US" dirty="0"/>
          </a:p>
        </p:txBody>
      </p:sp>
      <p:sp>
        <p:nvSpPr>
          <p:cNvPr id="4" name="Text Placeholder 3"/>
          <p:cNvSpPr>
            <a:spLocks noGrp="1"/>
          </p:cNvSpPr>
          <p:nvPr>
            <p:ph type="body" sz="half" idx="2"/>
          </p:nvPr>
        </p:nvSpPr>
        <p:spPr>
          <a:xfrm>
            <a:off x="2084817" y="6418899"/>
            <a:ext cx="9761984" cy="11891801"/>
          </a:xfrm>
        </p:spPr>
        <p:txBody>
          <a:bodyPr/>
          <a:lstStyle>
            <a:lvl1pPr marL="0" indent="0">
              <a:buNone/>
              <a:defRPr sz="5295"/>
            </a:lvl1pPr>
            <a:lvl2pPr marL="1513158" indent="0">
              <a:buNone/>
              <a:defRPr sz="4634"/>
            </a:lvl2pPr>
            <a:lvl3pPr marL="3026319" indent="0">
              <a:buNone/>
              <a:defRPr sz="3972"/>
            </a:lvl3pPr>
            <a:lvl4pPr marL="4539478" indent="0">
              <a:buNone/>
              <a:defRPr sz="3310"/>
            </a:lvl4pPr>
            <a:lvl5pPr marL="6052636" indent="0">
              <a:buNone/>
              <a:defRPr sz="3310"/>
            </a:lvl5pPr>
            <a:lvl6pPr marL="7565796" indent="0">
              <a:buNone/>
              <a:defRPr sz="3310"/>
            </a:lvl6pPr>
            <a:lvl7pPr marL="9078955" indent="0">
              <a:buNone/>
              <a:defRPr sz="3310"/>
            </a:lvl7pPr>
            <a:lvl8pPr marL="10592115" indent="0">
              <a:buNone/>
              <a:defRPr sz="3310"/>
            </a:lvl8pPr>
            <a:lvl9pPr marL="12105273" indent="0">
              <a:buNone/>
              <a:defRPr sz="331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FA2EFC-58E0-4C3F-A54C-A8C48712483D}" type="datetimeFigureOut">
              <a:rPr lang="en-GB" smtClean="0"/>
              <a:pPr/>
              <a:t>02/09/2015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355389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0876" y="1139162"/>
            <a:ext cx="26105524" cy="413563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0876" y="5695781"/>
            <a:ext cx="26105524" cy="135757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0875" y="19831229"/>
            <a:ext cx="6810137" cy="1139156"/>
          </a:xfrm>
          <a:prstGeom prst="rect">
            <a:avLst/>
          </a:prstGeom>
        </p:spPr>
        <p:txBody>
          <a:bodyPr vert="horz" lIns="91440" tIns="45720" rIns="91440" bIns="45720" rtlCol="0" anchor="ctr"/>
          <a:lstStyle>
            <a:lvl1pPr algn="l">
              <a:defRPr sz="3972">
                <a:solidFill>
                  <a:schemeClr val="tx1">
                    <a:tint val="75000"/>
                  </a:schemeClr>
                </a:solidFill>
              </a:defRPr>
            </a:lvl1pPr>
          </a:lstStyle>
          <a:p>
            <a:fld id="{34FA2EFC-58E0-4C3F-A54C-A8C48712483D}" type="datetimeFigureOut">
              <a:rPr lang="en-GB" smtClean="0"/>
              <a:pPr/>
              <a:t>02/09/2015</a:t>
            </a:fld>
            <a:endParaRPr lang="en-GB"/>
          </a:p>
        </p:txBody>
      </p:sp>
      <p:sp>
        <p:nvSpPr>
          <p:cNvPr id="5" name="Footer Placeholder 4"/>
          <p:cNvSpPr>
            <a:spLocks noGrp="1"/>
          </p:cNvSpPr>
          <p:nvPr>
            <p:ph type="ftr" sz="quarter" idx="3"/>
          </p:nvPr>
        </p:nvSpPr>
        <p:spPr>
          <a:xfrm>
            <a:off x="10026035" y="19831229"/>
            <a:ext cx="10215206" cy="1139156"/>
          </a:xfrm>
          <a:prstGeom prst="rect">
            <a:avLst/>
          </a:prstGeom>
        </p:spPr>
        <p:txBody>
          <a:bodyPr vert="horz" lIns="91440" tIns="45720" rIns="91440" bIns="45720" rtlCol="0" anchor="ctr"/>
          <a:lstStyle>
            <a:lvl1pPr algn="ctr">
              <a:defRPr sz="397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1376264" y="19831229"/>
            <a:ext cx="6810137" cy="1139156"/>
          </a:xfrm>
          <a:prstGeom prst="rect">
            <a:avLst/>
          </a:prstGeom>
        </p:spPr>
        <p:txBody>
          <a:bodyPr vert="horz" lIns="91440" tIns="45720" rIns="91440" bIns="45720" rtlCol="0" anchor="ctr"/>
          <a:lstStyle>
            <a:lvl1pPr algn="r">
              <a:defRPr sz="3972">
                <a:solidFill>
                  <a:schemeClr val="tx1">
                    <a:tint val="75000"/>
                  </a:schemeClr>
                </a:solidFill>
              </a:defRPr>
            </a:lvl1pPr>
          </a:lstStyle>
          <a:p>
            <a:fld id="{DEBEC4A8-D0F5-4DD6-9021-78C8ECE215EC}" type="slidenum">
              <a:rPr lang="en-GB" smtClean="0"/>
              <a:pPr/>
              <a:t>‹#›</a:t>
            </a:fld>
            <a:endParaRPr lang="en-GB"/>
          </a:p>
        </p:txBody>
      </p:sp>
    </p:spTree>
    <p:extLst>
      <p:ext uri="{BB962C8B-B14F-4D97-AF65-F5344CB8AC3E}">
        <p14:creationId xmlns:p14="http://schemas.microsoft.com/office/powerpoint/2010/main" xmlns="" val="4130535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6319" rtl="0" eaLnBrk="1" latinLnBrk="0" hangingPunct="1">
        <a:lnSpc>
          <a:spcPct val="90000"/>
        </a:lnSpc>
        <a:spcBef>
          <a:spcPct val="0"/>
        </a:spcBef>
        <a:buNone/>
        <a:defRPr sz="14563" kern="1200">
          <a:solidFill>
            <a:schemeClr val="tx1"/>
          </a:solidFill>
          <a:latin typeface="+mj-lt"/>
          <a:ea typeface="+mj-ea"/>
          <a:cs typeface="+mj-cs"/>
        </a:defRPr>
      </a:lvl1pPr>
    </p:titleStyle>
    <p:bodyStyle>
      <a:lvl1pPr marL="756579" indent="-756579" algn="l" defTabSz="3026319" rtl="0" eaLnBrk="1" latinLnBrk="0" hangingPunct="1">
        <a:lnSpc>
          <a:spcPct val="90000"/>
        </a:lnSpc>
        <a:spcBef>
          <a:spcPts val="3310"/>
        </a:spcBef>
        <a:buFont typeface="Arial" panose="020B0604020202020204" pitchFamily="34" charset="0"/>
        <a:buChar char="•"/>
        <a:defRPr sz="9267" kern="1200">
          <a:solidFill>
            <a:schemeClr val="tx1"/>
          </a:solidFill>
          <a:latin typeface="+mn-lt"/>
          <a:ea typeface="+mn-ea"/>
          <a:cs typeface="+mn-cs"/>
        </a:defRPr>
      </a:lvl1pPr>
      <a:lvl2pPr marL="2269738" indent="-756579" algn="l" defTabSz="3026319" rtl="0" eaLnBrk="1" latinLnBrk="0" hangingPunct="1">
        <a:lnSpc>
          <a:spcPct val="90000"/>
        </a:lnSpc>
        <a:spcBef>
          <a:spcPts val="1655"/>
        </a:spcBef>
        <a:buFont typeface="Arial" panose="020B0604020202020204" pitchFamily="34" charset="0"/>
        <a:buChar char="•"/>
        <a:defRPr sz="7943" kern="1200">
          <a:solidFill>
            <a:schemeClr val="tx1"/>
          </a:solidFill>
          <a:latin typeface="+mn-lt"/>
          <a:ea typeface="+mn-ea"/>
          <a:cs typeface="+mn-cs"/>
        </a:defRPr>
      </a:lvl2pPr>
      <a:lvl3pPr marL="3782898" indent="-756579" algn="l" defTabSz="3026319" rtl="0" eaLnBrk="1" latinLnBrk="0" hangingPunct="1">
        <a:lnSpc>
          <a:spcPct val="90000"/>
        </a:lnSpc>
        <a:spcBef>
          <a:spcPts val="1655"/>
        </a:spcBef>
        <a:buFont typeface="Arial" panose="020B0604020202020204" pitchFamily="34" charset="0"/>
        <a:buChar char="•"/>
        <a:defRPr sz="6619" kern="1200">
          <a:solidFill>
            <a:schemeClr val="tx1"/>
          </a:solidFill>
          <a:latin typeface="+mn-lt"/>
          <a:ea typeface="+mn-ea"/>
          <a:cs typeface="+mn-cs"/>
        </a:defRPr>
      </a:lvl3pPr>
      <a:lvl4pPr marL="5296057" indent="-756579" algn="l" defTabSz="3026319" rtl="0" eaLnBrk="1" latinLnBrk="0" hangingPunct="1">
        <a:lnSpc>
          <a:spcPct val="90000"/>
        </a:lnSpc>
        <a:spcBef>
          <a:spcPts val="1655"/>
        </a:spcBef>
        <a:buFont typeface="Arial" panose="020B0604020202020204" pitchFamily="34" charset="0"/>
        <a:buChar char="•"/>
        <a:defRPr sz="5957" kern="1200">
          <a:solidFill>
            <a:schemeClr val="tx1"/>
          </a:solidFill>
          <a:latin typeface="+mn-lt"/>
          <a:ea typeface="+mn-ea"/>
          <a:cs typeface="+mn-cs"/>
        </a:defRPr>
      </a:lvl4pPr>
      <a:lvl5pPr marL="6809215" indent="-756579" algn="l" defTabSz="3026319" rtl="0" eaLnBrk="1" latinLnBrk="0" hangingPunct="1">
        <a:lnSpc>
          <a:spcPct val="90000"/>
        </a:lnSpc>
        <a:spcBef>
          <a:spcPts val="1655"/>
        </a:spcBef>
        <a:buFont typeface="Arial" panose="020B0604020202020204" pitchFamily="34" charset="0"/>
        <a:buChar char="•"/>
        <a:defRPr sz="5957" kern="1200">
          <a:solidFill>
            <a:schemeClr val="tx1"/>
          </a:solidFill>
          <a:latin typeface="+mn-lt"/>
          <a:ea typeface="+mn-ea"/>
          <a:cs typeface="+mn-cs"/>
        </a:defRPr>
      </a:lvl5pPr>
      <a:lvl6pPr marL="8322376" indent="-756579" algn="l" defTabSz="3026319" rtl="0" eaLnBrk="1" latinLnBrk="0" hangingPunct="1">
        <a:lnSpc>
          <a:spcPct val="90000"/>
        </a:lnSpc>
        <a:spcBef>
          <a:spcPts val="1655"/>
        </a:spcBef>
        <a:buFont typeface="Arial" panose="020B0604020202020204" pitchFamily="34" charset="0"/>
        <a:buChar char="•"/>
        <a:defRPr sz="5957" kern="1200">
          <a:solidFill>
            <a:schemeClr val="tx1"/>
          </a:solidFill>
          <a:latin typeface="+mn-lt"/>
          <a:ea typeface="+mn-ea"/>
          <a:cs typeface="+mn-cs"/>
        </a:defRPr>
      </a:lvl6pPr>
      <a:lvl7pPr marL="9835534" indent="-756579" algn="l" defTabSz="3026319" rtl="0" eaLnBrk="1" latinLnBrk="0" hangingPunct="1">
        <a:lnSpc>
          <a:spcPct val="90000"/>
        </a:lnSpc>
        <a:spcBef>
          <a:spcPts val="1655"/>
        </a:spcBef>
        <a:buFont typeface="Arial" panose="020B0604020202020204" pitchFamily="34" charset="0"/>
        <a:buChar char="•"/>
        <a:defRPr sz="5957" kern="1200">
          <a:solidFill>
            <a:schemeClr val="tx1"/>
          </a:solidFill>
          <a:latin typeface="+mn-lt"/>
          <a:ea typeface="+mn-ea"/>
          <a:cs typeface="+mn-cs"/>
        </a:defRPr>
      </a:lvl7pPr>
      <a:lvl8pPr marL="11348694" indent="-756579" algn="l" defTabSz="3026319" rtl="0" eaLnBrk="1" latinLnBrk="0" hangingPunct="1">
        <a:lnSpc>
          <a:spcPct val="90000"/>
        </a:lnSpc>
        <a:spcBef>
          <a:spcPts val="1655"/>
        </a:spcBef>
        <a:buFont typeface="Arial" panose="020B0604020202020204" pitchFamily="34" charset="0"/>
        <a:buChar char="•"/>
        <a:defRPr sz="5957" kern="1200">
          <a:solidFill>
            <a:schemeClr val="tx1"/>
          </a:solidFill>
          <a:latin typeface="+mn-lt"/>
          <a:ea typeface="+mn-ea"/>
          <a:cs typeface="+mn-cs"/>
        </a:defRPr>
      </a:lvl8pPr>
      <a:lvl9pPr marL="12861852" indent="-756579" algn="l" defTabSz="3026319" rtl="0" eaLnBrk="1" latinLnBrk="0" hangingPunct="1">
        <a:lnSpc>
          <a:spcPct val="90000"/>
        </a:lnSpc>
        <a:spcBef>
          <a:spcPts val="1655"/>
        </a:spcBef>
        <a:buFont typeface="Arial" panose="020B0604020202020204" pitchFamily="34" charset="0"/>
        <a:buChar char="•"/>
        <a:defRPr sz="5957" kern="1200">
          <a:solidFill>
            <a:schemeClr val="tx1"/>
          </a:solidFill>
          <a:latin typeface="+mn-lt"/>
          <a:ea typeface="+mn-ea"/>
          <a:cs typeface="+mn-cs"/>
        </a:defRPr>
      </a:lvl9pPr>
    </p:bodyStyle>
    <p:otherStyle>
      <a:defPPr>
        <a:defRPr lang="en-US"/>
      </a:defPPr>
      <a:lvl1pPr marL="0" algn="l" defTabSz="3026319" rtl="0" eaLnBrk="1" latinLnBrk="0" hangingPunct="1">
        <a:defRPr sz="5957" kern="1200">
          <a:solidFill>
            <a:schemeClr val="tx1"/>
          </a:solidFill>
          <a:latin typeface="+mn-lt"/>
          <a:ea typeface="+mn-ea"/>
          <a:cs typeface="+mn-cs"/>
        </a:defRPr>
      </a:lvl1pPr>
      <a:lvl2pPr marL="1513158" algn="l" defTabSz="3026319" rtl="0" eaLnBrk="1" latinLnBrk="0" hangingPunct="1">
        <a:defRPr sz="5957" kern="1200">
          <a:solidFill>
            <a:schemeClr val="tx1"/>
          </a:solidFill>
          <a:latin typeface="+mn-lt"/>
          <a:ea typeface="+mn-ea"/>
          <a:cs typeface="+mn-cs"/>
        </a:defRPr>
      </a:lvl2pPr>
      <a:lvl3pPr marL="3026319" algn="l" defTabSz="3026319" rtl="0" eaLnBrk="1" latinLnBrk="0" hangingPunct="1">
        <a:defRPr sz="5957" kern="1200">
          <a:solidFill>
            <a:schemeClr val="tx1"/>
          </a:solidFill>
          <a:latin typeface="+mn-lt"/>
          <a:ea typeface="+mn-ea"/>
          <a:cs typeface="+mn-cs"/>
        </a:defRPr>
      </a:lvl3pPr>
      <a:lvl4pPr marL="4539478" algn="l" defTabSz="3026319" rtl="0" eaLnBrk="1" latinLnBrk="0" hangingPunct="1">
        <a:defRPr sz="5957" kern="1200">
          <a:solidFill>
            <a:schemeClr val="tx1"/>
          </a:solidFill>
          <a:latin typeface="+mn-lt"/>
          <a:ea typeface="+mn-ea"/>
          <a:cs typeface="+mn-cs"/>
        </a:defRPr>
      </a:lvl4pPr>
      <a:lvl5pPr marL="6052636" algn="l" defTabSz="3026319" rtl="0" eaLnBrk="1" latinLnBrk="0" hangingPunct="1">
        <a:defRPr sz="5957" kern="1200">
          <a:solidFill>
            <a:schemeClr val="tx1"/>
          </a:solidFill>
          <a:latin typeface="+mn-lt"/>
          <a:ea typeface="+mn-ea"/>
          <a:cs typeface="+mn-cs"/>
        </a:defRPr>
      </a:lvl5pPr>
      <a:lvl6pPr marL="7565796" algn="l" defTabSz="3026319" rtl="0" eaLnBrk="1" latinLnBrk="0" hangingPunct="1">
        <a:defRPr sz="5957" kern="1200">
          <a:solidFill>
            <a:schemeClr val="tx1"/>
          </a:solidFill>
          <a:latin typeface="+mn-lt"/>
          <a:ea typeface="+mn-ea"/>
          <a:cs typeface="+mn-cs"/>
        </a:defRPr>
      </a:lvl6pPr>
      <a:lvl7pPr marL="9078955" algn="l" defTabSz="3026319" rtl="0" eaLnBrk="1" latinLnBrk="0" hangingPunct="1">
        <a:defRPr sz="5957" kern="1200">
          <a:solidFill>
            <a:schemeClr val="tx1"/>
          </a:solidFill>
          <a:latin typeface="+mn-lt"/>
          <a:ea typeface="+mn-ea"/>
          <a:cs typeface="+mn-cs"/>
        </a:defRPr>
      </a:lvl7pPr>
      <a:lvl8pPr marL="10592115" algn="l" defTabSz="3026319" rtl="0" eaLnBrk="1" latinLnBrk="0" hangingPunct="1">
        <a:defRPr sz="5957" kern="1200">
          <a:solidFill>
            <a:schemeClr val="tx1"/>
          </a:solidFill>
          <a:latin typeface="+mn-lt"/>
          <a:ea typeface="+mn-ea"/>
          <a:cs typeface="+mn-cs"/>
        </a:defRPr>
      </a:lvl8pPr>
      <a:lvl9pPr marL="12105273" algn="l" defTabSz="3026319" rtl="0" eaLnBrk="1" latinLnBrk="0" hangingPunct="1">
        <a:defRPr sz="59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017464" y="1441986"/>
            <a:ext cx="3276770" cy="1728372"/>
          </a:xfrm>
          <a:prstGeom prst="rect">
            <a:avLst/>
          </a:prstGeom>
        </p:spPr>
      </p:pic>
      <p:sp>
        <p:nvSpPr>
          <p:cNvPr id="12" name="TextBox 11"/>
          <p:cNvSpPr txBox="1"/>
          <p:nvPr/>
        </p:nvSpPr>
        <p:spPr>
          <a:xfrm>
            <a:off x="10667816" y="1008888"/>
            <a:ext cx="21564784" cy="3785652"/>
          </a:xfrm>
          <a:prstGeom prst="rect">
            <a:avLst/>
          </a:prstGeom>
          <a:noFill/>
        </p:spPr>
        <p:txBody>
          <a:bodyPr wrap="square" rtlCol="0">
            <a:spAutoFit/>
          </a:bodyPr>
          <a:lstStyle/>
          <a:p>
            <a:r>
              <a:rPr lang="en-US" sz="8000" b="1" dirty="0" smtClean="0"/>
              <a:t>Resilience through underutilized crops: </a:t>
            </a:r>
          </a:p>
          <a:p>
            <a:r>
              <a:rPr lang="en-US" sz="8000" b="1" dirty="0" smtClean="0"/>
              <a:t>Rural food and income security in SriLanka</a:t>
            </a:r>
            <a:endParaRPr lang="en-US" sz="8000" dirty="0" smtClean="0"/>
          </a:p>
          <a:p>
            <a:r>
              <a:rPr lang="en-US" sz="8000" b="1" dirty="0" smtClean="0">
                <a:solidFill>
                  <a:schemeClr val="tx1">
                    <a:lumMod val="85000"/>
                    <a:lumOff val="15000"/>
                  </a:schemeClr>
                </a:solidFill>
              </a:rPr>
              <a:t> </a:t>
            </a:r>
            <a:endParaRPr lang="en-GB" sz="8000" b="1" dirty="0">
              <a:solidFill>
                <a:schemeClr val="tx1">
                  <a:lumMod val="85000"/>
                  <a:lumOff val="15000"/>
                </a:schemeClr>
              </a:solidFill>
            </a:endParaRPr>
          </a:p>
        </p:txBody>
      </p:sp>
      <p:pic>
        <p:nvPicPr>
          <p:cNvPr id="14" name="Picture 1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4628127"/>
            <a:ext cx="7628888" cy="6476515"/>
          </a:xfrm>
          <a:prstGeom prst="rect">
            <a:avLst/>
          </a:prstGeom>
        </p:spPr>
      </p:pic>
      <p:sp>
        <p:nvSpPr>
          <p:cNvPr id="17" name="TextBox 16"/>
          <p:cNvSpPr txBox="1"/>
          <p:nvPr/>
        </p:nvSpPr>
        <p:spPr>
          <a:xfrm>
            <a:off x="18351785" y="5493392"/>
            <a:ext cx="10680415" cy="7848302"/>
          </a:xfrm>
          <a:prstGeom prst="rect">
            <a:avLst/>
          </a:prstGeom>
          <a:noFill/>
        </p:spPr>
        <p:txBody>
          <a:bodyPr wrap="square" rtlCol="0">
            <a:spAutoFit/>
          </a:bodyPr>
          <a:lstStyle/>
          <a:p>
            <a:pPr algn="just"/>
            <a:r>
              <a:rPr lang="en-US" sz="2800" dirty="0" smtClean="0"/>
              <a:t>Nature of UC value chains were short with few agents and varied on type of crops (figure1). Downstream agents, farmers and wild collectors showed distinguished marketing characteristics. </a:t>
            </a:r>
          </a:p>
          <a:p>
            <a:pPr algn="just"/>
            <a:r>
              <a:rPr lang="en-US" sz="2800" dirty="0" smtClean="0"/>
              <a:t>Crops cultivated and collected wild for marketing purposes directed to village collecting centers or own retail stores and limited available UCs were mainly used for home consumption while part of commercial cultivation was shared with social networks. Further, farmers used four main marketing strategies road side stalls (seasonal), informal village collection</a:t>
            </a:r>
            <a:r>
              <a:rPr lang="en-GB" sz="2800" dirty="0" smtClean="0"/>
              <a:t> centres</a:t>
            </a:r>
            <a:r>
              <a:rPr lang="en-US" sz="2800" dirty="0" smtClean="0"/>
              <a:t>, weakly fair at suburb town and traditional village fair to sell their products. Composition of the UCs in downstream end was 50% vegetables, 30% fruits and 20% cereals and pulses. About 70% comes to the market as raw materials and rest is value added types with traditional processing techniques. Village fair was the key marketing place which facilitates to exchange UCs . The shopping basket of the urban consumers composed of 15-20 items including around 7-9UCs. Urban customers were more concern on UCs with medicinal properties, health benefits and nutritional advantages.</a:t>
            </a:r>
          </a:p>
          <a:p>
            <a:pPr algn="just"/>
            <a:endParaRPr lang="en-GB" sz="2800" dirty="0"/>
          </a:p>
        </p:txBody>
      </p:sp>
      <p:sp>
        <p:nvSpPr>
          <p:cNvPr id="18" name="TextBox 17"/>
          <p:cNvSpPr txBox="1"/>
          <p:nvPr/>
        </p:nvSpPr>
        <p:spPr>
          <a:xfrm>
            <a:off x="18351785" y="4722745"/>
            <a:ext cx="6289350" cy="1582293"/>
          </a:xfrm>
          <a:prstGeom prst="rect">
            <a:avLst/>
          </a:prstGeom>
          <a:noFill/>
        </p:spPr>
        <p:txBody>
          <a:bodyPr wrap="none" rtlCol="0">
            <a:spAutoFit/>
          </a:bodyPr>
          <a:lstStyle/>
          <a:p>
            <a:r>
              <a:rPr lang="en-US" sz="4800" b="1" dirty="0" smtClean="0"/>
              <a:t>Results and Discussions</a:t>
            </a:r>
            <a:endParaRPr lang="en-US" sz="4800" dirty="0" smtClean="0"/>
          </a:p>
          <a:p>
            <a:endParaRPr lang="en-GB" sz="4800" b="1" dirty="0"/>
          </a:p>
        </p:txBody>
      </p:sp>
      <p:sp>
        <p:nvSpPr>
          <p:cNvPr id="21" name="TextBox 20"/>
          <p:cNvSpPr txBox="1"/>
          <p:nvPr/>
        </p:nvSpPr>
        <p:spPr>
          <a:xfrm>
            <a:off x="6436295" y="5981535"/>
            <a:ext cx="10987400" cy="6986528"/>
          </a:xfrm>
          <a:prstGeom prst="rect">
            <a:avLst/>
          </a:prstGeom>
          <a:noFill/>
        </p:spPr>
        <p:txBody>
          <a:bodyPr wrap="square" rtlCol="0">
            <a:spAutoFit/>
          </a:bodyPr>
          <a:lstStyle/>
          <a:p>
            <a:pPr algn="just"/>
            <a:r>
              <a:rPr lang="en-GB" sz="2800" dirty="0" smtClean="0"/>
              <a:t>The term, underutilized crop (</a:t>
            </a:r>
            <a:r>
              <a:rPr lang="en-GB" sz="2800" dirty="0" err="1" smtClean="0"/>
              <a:t>UC</a:t>
            </a:r>
            <a:r>
              <a:rPr lang="en-GB" sz="2800" dirty="0" smtClean="0"/>
              <a:t>) is commonly used to refer to crop species whose potential has not been fully utilized (Engels </a:t>
            </a:r>
            <a:r>
              <a:rPr lang="en-GB" sz="2800" i="1" dirty="0" smtClean="0"/>
              <a:t>et al.,</a:t>
            </a:r>
            <a:r>
              <a:rPr lang="en-GB" sz="2800" dirty="0" smtClean="0"/>
              <a:t> 2001).Rural small holder farmers have been cultivating those underutilized crops for a long history with scattered farming units having operating size of 2 or less than 2 hectares (World Bank, 2003) as a whole. Effects of globalization and emerging market economic context have motivated farmers to cultivate few selected commercial crops by targeting urban, regional and international markets.  Thus state patronage has further aggravated this situation by keeping farmers away from cultivating underutilized crops which are having high potential to address food security and food safety issues in rural households. </a:t>
            </a:r>
            <a:r>
              <a:rPr lang="en-GB" sz="2800" dirty="0" err="1" smtClean="0"/>
              <a:t>Uva</a:t>
            </a:r>
            <a:r>
              <a:rPr lang="en-GB" sz="2800" dirty="0" smtClean="0"/>
              <a:t> </a:t>
            </a:r>
            <a:r>
              <a:rPr lang="en-US" sz="2800" dirty="0" smtClean="0"/>
              <a:t>province being the historically important farming region and the farmers with generations old knowledge supports to maintain considerable amount of backyard production of UC and consumption pattern based on locally available crops mainly.</a:t>
            </a:r>
            <a:endParaRPr lang="en-US" sz="2800" b="1" dirty="0" smtClean="0"/>
          </a:p>
          <a:p>
            <a:pPr algn="just"/>
            <a:endParaRPr lang="en-GB" sz="2800" dirty="0"/>
          </a:p>
        </p:txBody>
      </p:sp>
      <p:sp>
        <p:nvSpPr>
          <p:cNvPr id="22" name="TextBox 21"/>
          <p:cNvSpPr txBox="1"/>
          <p:nvPr/>
        </p:nvSpPr>
        <p:spPr>
          <a:xfrm>
            <a:off x="6436295" y="5026602"/>
            <a:ext cx="3371051" cy="1569660"/>
          </a:xfrm>
          <a:prstGeom prst="rect">
            <a:avLst/>
          </a:prstGeom>
          <a:noFill/>
        </p:spPr>
        <p:txBody>
          <a:bodyPr wrap="none" rtlCol="0">
            <a:spAutoFit/>
          </a:bodyPr>
          <a:lstStyle/>
          <a:p>
            <a:r>
              <a:rPr lang="en-US" sz="4800" b="1" dirty="0" smtClean="0"/>
              <a:t>Introduction</a:t>
            </a:r>
          </a:p>
          <a:p>
            <a:endParaRPr lang="en-GB" sz="4800" b="1" dirty="0"/>
          </a:p>
        </p:txBody>
      </p:sp>
      <p:sp>
        <p:nvSpPr>
          <p:cNvPr id="23" name="TextBox 22"/>
          <p:cNvSpPr txBox="1"/>
          <p:nvPr/>
        </p:nvSpPr>
        <p:spPr>
          <a:xfrm>
            <a:off x="1636463" y="12769916"/>
            <a:ext cx="13323558" cy="9571851"/>
          </a:xfrm>
          <a:prstGeom prst="rect">
            <a:avLst/>
          </a:prstGeom>
          <a:noFill/>
        </p:spPr>
        <p:txBody>
          <a:bodyPr wrap="square" rtlCol="0">
            <a:spAutoFit/>
          </a:bodyPr>
          <a:lstStyle/>
          <a:p>
            <a:pPr algn="just"/>
            <a:r>
              <a:rPr lang="en-US" sz="2800" dirty="0" smtClean="0"/>
              <a:t>The study selected two adjoin DS Divisions, </a:t>
            </a:r>
            <a:r>
              <a:rPr lang="en-US" sz="2800" dirty="0" err="1" smtClean="0"/>
              <a:t>Wellawaya</a:t>
            </a:r>
            <a:r>
              <a:rPr lang="en-US" sz="2800" dirty="0" smtClean="0"/>
              <a:t> and </a:t>
            </a:r>
            <a:r>
              <a:rPr lang="en-US" sz="2800" dirty="0" err="1" smtClean="0"/>
              <a:t>Thanamalvila</a:t>
            </a:r>
            <a:r>
              <a:rPr lang="en-US" sz="2800" dirty="0" smtClean="0"/>
              <a:t> in </a:t>
            </a:r>
            <a:r>
              <a:rPr lang="en-US" sz="2800" dirty="0" err="1" smtClean="0"/>
              <a:t>Moneragala</a:t>
            </a:r>
            <a:r>
              <a:rPr lang="en-US" sz="2800" dirty="0" smtClean="0"/>
              <a:t> district through purposive approach. </a:t>
            </a:r>
            <a:r>
              <a:rPr lang="en-GB" sz="2800" dirty="0" smtClean="0"/>
              <a:t>Rapid market chain analysis was the principal tool used to collect the qualitative data regarding market opportunities, supply and demand, competitiveness in the market place, product attributes, determine uses, preferences, expectations for specific products and market strategies employed across the UC value chain. Initial brainstorming session supported to define potential sources of information and recognise key agents for the interviews. Operationalization process involved with visiting the team of researchers to the selected locations which has supported to investigate the products, prices, places, and promotions. Individual in-depth interviews were conducted with selected value chain representatives, farmers, wild collectors of fruits and vegetables, traders, wholesalers as well as the consumers in village markets, urban markets, and super markets.</a:t>
            </a:r>
            <a:r>
              <a:rPr lang="en-US" sz="2800" dirty="0" smtClean="0"/>
              <a:t> Selection of customers for the food basket analysis was done randomly. However emphasize was given to maintain a good gender balance among selected customers. Customers were selected from weekly village fair to assure the customers from own communities.  The collected information was organized as inventories of UCs in both their purchasing list and consumption menu. The inventory was separately analyzed to recognized main crop categories having highest purchasing demand and consumption demand. </a:t>
            </a:r>
          </a:p>
          <a:p>
            <a:pPr algn="just"/>
            <a:r>
              <a:rPr lang="en-US" sz="2800" dirty="0" smtClean="0"/>
              <a:t> </a:t>
            </a:r>
          </a:p>
          <a:p>
            <a:pPr algn="just"/>
            <a:endParaRPr lang="en-US" sz="2800" dirty="0" smtClean="0"/>
          </a:p>
          <a:p>
            <a:pPr algn="just"/>
            <a:r>
              <a:rPr lang="en-US" sz="2800" dirty="0" smtClean="0"/>
              <a:t> </a:t>
            </a:r>
          </a:p>
          <a:p>
            <a:pPr algn="just"/>
            <a:endParaRPr lang="en-GB" sz="2800" dirty="0"/>
          </a:p>
        </p:txBody>
      </p:sp>
      <p:sp>
        <p:nvSpPr>
          <p:cNvPr id="24" name="TextBox 23"/>
          <p:cNvSpPr txBox="1"/>
          <p:nvPr/>
        </p:nvSpPr>
        <p:spPr>
          <a:xfrm>
            <a:off x="1636462" y="12105873"/>
            <a:ext cx="11850938" cy="843629"/>
          </a:xfrm>
          <a:prstGeom prst="rect">
            <a:avLst/>
          </a:prstGeom>
          <a:noFill/>
        </p:spPr>
        <p:txBody>
          <a:bodyPr wrap="square" rtlCol="0">
            <a:spAutoFit/>
          </a:bodyPr>
          <a:lstStyle/>
          <a:p>
            <a:r>
              <a:rPr lang="en-US" sz="4800" b="1" dirty="0" smtClean="0"/>
              <a:t>Methodology</a:t>
            </a:r>
            <a:endParaRPr lang="en-US" sz="4800" dirty="0"/>
          </a:p>
        </p:txBody>
      </p:sp>
      <p:cxnSp>
        <p:nvCxnSpPr>
          <p:cNvPr id="31" name="Straight Connector 30"/>
          <p:cNvCxnSpPr/>
          <p:nvPr/>
        </p:nvCxnSpPr>
        <p:spPr>
          <a:xfrm>
            <a:off x="990600" y="0"/>
            <a:ext cx="0" cy="21126450"/>
          </a:xfrm>
          <a:prstGeom prst="line">
            <a:avLst/>
          </a:prstGeom>
          <a:ln>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29222700" y="152400"/>
            <a:ext cx="0" cy="21126450"/>
          </a:xfrm>
          <a:prstGeom prst="line">
            <a:avLst/>
          </a:prstGeom>
          <a:ln>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a:off x="1036638" y="20482398"/>
            <a:ext cx="28194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rot="16200000">
            <a:off x="-1059233" y="9982200"/>
            <a:ext cx="3078407" cy="769441"/>
          </a:xfrm>
          <a:prstGeom prst="rect">
            <a:avLst/>
          </a:prstGeom>
          <a:noFill/>
        </p:spPr>
        <p:txBody>
          <a:bodyPr wrap="none" rtlCol="0">
            <a:spAutoFit/>
          </a:bodyPr>
          <a:lstStyle/>
          <a:p>
            <a:r>
              <a:rPr lang="en-US" sz="4400" dirty="0" smtClean="0">
                <a:solidFill>
                  <a:srgbClr val="C00000"/>
                </a:solidFill>
              </a:rPr>
              <a:t>No text zone</a:t>
            </a:r>
            <a:endParaRPr lang="en-GB" sz="4400" dirty="0">
              <a:solidFill>
                <a:srgbClr val="C00000"/>
              </a:solidFill>
            </a:endParaRPr>
          </a:p>
        </p:txBody>
      </p:sp>
      <p:sp>
        <p:nvSpPr>
          <p:cNvPr id="38" name="TextBox 37"/>
          <p:cNvSpPr txBox="1"/>
          <p:nvPr/>
        </p:nvSpPr>
        <p:spPr>
          <a:xfrm rot="16200000">
            <a:off x="28182517" y="9848850"/>
            <a:ext cx="3078407" cy="769441"/>
          </a:xfrm>
          <a:prstGeom prst="rect">
            <a:avLst/>
          </a:prstGeom>
          <a:noFill/>
        </p:spPr>
        <p:txBody>
          <a:bodyPr wrap="none" rtlCol="0">
            <a:spAutoFit/>
          </a:bodyPr>
          <a:lstStyle/>
          <a:p>
            <a:r>
              <a:rPr lang="en-US" sz="4400" dirty="0" smtClean="0">
                <a:solidFill>
                  <a:srgbClr val="C00000"/>
                </a:solidFill>
              </a:rPr>
              <a:t>No text zone</a:t>
            </a:r>
            <a:endParaRPr lang="en-GB" sz="4400" dirty="0">
              <a:solidFill>
                <a:srgbClr val="C00000"/>
              </a:solidFill>
            </a:endParaRPr>
          </a:p>
        </p:txBody>
      </p:sp>
      <p:sp>
        <p:nvSpPr>
          <p:cNvPr id="39" name="TextBox 38"/>
          <p:cNvSpPr txBox="1"/>
          <p:nvPr/>
        </p:nvSpPr>
        <p:spPr>
          <a:xfrm>
            <a:off x="14009317" y="20466649"/>
            <a:ext cx="3078407" cy="769441"/>
          </a:xfrm>
          <a:prstGeom prst="rect">
            <a:avLst/>
          </a:prstGeom>
          <a:noFill/>
        </p:spPr>
        <p:txBody>
          <a:bodyPr wrap="none" rtlCol="0">
            <a:spAutoFit/>
          </a:bodyPr>
          <a:lstStyle/>
          <a:p>
            <a:r>
              <a:rPr lang="en-US" sz="4400" dirty="0" smtClean="0">
                <a:solidFill>
                  <a:srgbClr val="C00000"/>
                </a:solidFill>
              </a:rPr>
              <a:t>No text zone</a:t>
            </a:r>
            <a:endParaRPr lang="en-GB" sz="4400" dirty="0">
              <a:solidFill>
                <a:srgbClr val="C00000"/>
              </a:solidFill>
            </a:endParaRPr>
          </a:p>
        </p:txBody>
      </p:sp>
      <p:sp>
        <p:nvSpPr>
          <p:cNvPr id="40" name="TextBox 39"/>
          <p:cNvSpPr txBox="1"/>
          <p:nvPr/>
        </p:nvSpPr>
        <p:spPr>
          <a:xfrm>
            <a:off x="10722544" y="3201759"/>
            <a:ext cx="18538256" cy="2246769"/>
          </a:xfrm>
          <a:prstGeom prst="rect">
            <a:avLst/>
          </a:prstGeom>
          <a:noFill/>
        </p:spPr>
        <p:txBody>
          <a:bodyPr wrap="square" rtlCol="0">
            <a:spAutoFit/>
          </a:bodyPr>
          <a:lstStyle/>
          <a:p>
            <a:r>
              <a:rPr lang="en-US" sz="2800" b="1" dirty="0" err="1" smtClean="0"/>
              <a:t>Arosh</a:t>
            </a:r>
            <a:r>
              <a:rPr lang="en-US" sz="2800" b="1" dirty="0" smtClean="0"/>
              <a:t> Bandula</a:t>
            </a:r>
            <a:r>
              <a:rPr lang="en-US" sz="2800" b="1" baseline="30000" dirty="0" smtClean="0"/>
              <a:t>1</a:t>
            </a:r>
            <a:r>
              <a:rPr lang="en-US" sz="2800" b="1" dirty="0" smtClean="0"/>
              <a:t>, </a:t>
            </a:r>
            <a:r>
              <a:rPr lang="en-US" sz="2800" b="1" dirty="0" err="1" smtClean="0"/>
              <a:t>Champika.S</a:t>
            </a:r>
            <a:r>
              <a:rPr lang="en-US" sz="2800" b="1" dirty="0" smtClean="0"/>
              <a:t>. Jayaweera</a:t>
            </a:r>
            <a:r>
              <a:rPr lang="en-US" sz="2800" b="1" baseline="30000" dirty="0" smtClean="0"/>
              <a:t>1</a:t>
            </a:r>
            <a:r>
              <a:rPr lang="en-US" sz="2800" b="1" dirty="0" smtClean="0"/>
              <a:t>, </a:t>
            </a:r>
            <a:r>
              <a:rPr lang="en-US" sz="2800" b="1" dirty="0" err="1" smtClean="0"/>
              <a:t>Achini</a:t>
            </a:r>
            <a:r>
              <a:rPr lang="en-US" sz="2800" b="1" dirty="0" smtClean="0"/>
              <a:t> De Silva</a:t>
            </a:r>
            <a:r>
              <a:rPr lang="en-US" sz="2800" b="1" baseline="30000" dirty="0" smtClean="0"/>
              <a:t>1</a:t>
            </a:r>
            <a:r>
              <a:rPr lang="en-GB" sz="2800" b="1" baseline="30000" dirty="0" smtClean="0"/>
              <a:t>,</a:t>
            </a:r>
            <a:r>
              <a:rPr lang="en-GB" sz="2800" b="1" dirty="0" smtClean="0"/>
              <a:t> Patrick Oreiley</a:t>
            </a:r>
            <a:r>
              <a:rPr lang="en-GB" sz="2800" b="1" baseline="30000" dirty="0" smtClean="0"/>
              <a:t>2</a:t>
            </a:r>
            <a:r>
              <a:rPr lang="en-GB" sz="2800" b="1" dirty="0" smtClean="0"/>
              <a:t>, </a:t>
            </a:r>
            <a:r>
              <a:rPr lang="en-GB" sz="2800" b="1" dirty="0" err="1" smtClean="0"/>
              <a:t>Asha.S</a:t>
            </a:r>
            <a:r>
              <a:rPr lang="en-GB" sz="2800" b="1" dirty="0" smtClean="0"/>
              <a:t>. arunarathne</a:t>
            </a:r>
            <a:r>
              <a:rPr lang="en-GB" sz="2800" b="1" baseline="30000" dirty="0" smtClean="0"/>
              <a:t>1</a:t>
            </a:r>
            <a:r>
              <a:rPr lang="en-GB" sz="2800" b="1" dirty="0" smtClean="0"/>
              <a:t> and </a:t>
            </a:r>
            <a:r>
              <a:rPr lang="en-GB" sz="2800" b="1" dirty="0" err="1" smtClean="0"/>
              <a:t>Pushpa</a:t>
            </a:r>
            <a:r>
              <a:rPr lang="en-GB" sz="2800" b="1" dirty="0" smtClean="0"/>
              <a:t> </a:t>
            </a:r>
            <a:r>
              <a:rPr lang="en-GB" sz="2800" b="1" dirty="0" err="1" smtClean="0"/>
              <a:t>Malkanthi</a:t>
            </a:r>
            <a:r>
              <a:rPr lang="en-GB" sz="2800" b="1" dirty="0" smtClean="0"/>
              <a:t> </a:t>
            </a:r>
            <a:r>
              <a:rPr lang="en-GB" sz="2800" b="1" baseline="30000" dirty="0" smtClean="0"/>
              <a:t>1</a:t>
            </a:r>
            <a:r>
              <a:rPr lang="en-GB" sz="2800" dirty="0" smtClean="0"/>
              <a:t>Faculty of Agricultural Sciences, </a:t>
            </a:r>
            <a:r>
              <a:rPr lang="en-GB" sz="2800" dirty="0" err="1" smtClean="0"/>
              <a:t>Sabaragamuwa</a:t>
            </a:r>
            <a:r>
              <a:rPr lang="en-GB" sz="2800" dirty="0" smtClean="0"/>
              <a:t> University of Sri Lanka, </a:t>
            </a:r>
            <a:r>
              <a:rPr lang="en-GB" sz="2800" dirty="0" err="1" smtClean="0"/>
              <a:t>P.O.Box</a:t>
            </a:r>
            <a:r>
              <a:rPr lang="en-GB" sz="2800" dirty="0" smtClean="0"/>
              <a:t> 02, </a:t>
            </a:r>
            <a:r>
              <a:rPr lang="en-GB" sz="2800" dirty="0" err="1" smtClean="0"/>
              <a:t>Belihuloya</a:t>
            </a:r>
            <a:r>
              <a:rPr lang="en-GB" sz="2800" dirty="0" smtClean="0"/>
              <a:t>, Sri Lanka.</a:t>
            </a:r>
            <a:endParaRPr lang="en-US" sz="2800" dirty="0" smtClean="0"/>
          </a:p>
          <a:p>
            <a:r>
              <a:rPr lang="en-US" sz="2800" dirty="0" smtClean="0"/>
              <a:t>* Corresponding author. Tel.:+94-45-2280073; fax:+94-45-2280041</a:t>
            </a:r>
          </a:p>
          <a:p>
            <a:r>
              <a:rPr lang="en-US" sz="2800" i="1" dirty="0" smtClean="0"/>
              <a:t>E-mail </a:t>
            </a:r>
            <a:r>
              <a:rPr lang="en-US" sz="2800" i="1" dirty="0" err="1" smtClean="0"/>
              <a:t>address:desilva.achini@yahoo.co.uk</a:t>
            </a:r>
            <a:endParaRPr lang="en-US" sz="2800" dirty="0" smtClean="0"/>
          </a:p>
          <a:p>
            <a:pPr algn="just"/>
            <a:endParaRPr lang="en-GB" sz="2800" dirty="0"/>
          </a:p>
        </p:txBody>
      </p:sp>
      <p:cxnSp>
        <p:nvCxnSpPr>
          <p:cNvPr id="41" name="Straight Connector 40"/>
          <p:cNvCxnSpPr/>
          <p:nvPr/>
        </p:nvCxnSpPr>
        <p:spPr>
          <a:xfrm>
            <a:off x="1036638" y="895350"/>
            <a:ext cx="281940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3266367" y="0"/>
            <a:ext cx="3078407" cy="769441"/>
          </a:xfrm>
          <a:prstGeom prst="rect">
            <a:avLst/>
          </a:prstGeom>
          <a:noFill/>
        </p:spPr>
        <p:txBody>
          <a:bodyPr wrap="none" rtlCol="0">
            <a:spAutoFit/>
          </a:bodyPr>
          <a:lstStyle/>
          <a:p>
            <a:r>
              <a:rPr lang="en-US" sz="4400" dirty="0" smtClean="0">
                <a:solidFill>
                  <a:srgbClr val="C00000"/>
                </a:solidFill>
              </a:rPr>
              <a:t>No text zone</a:t>
            </a:r>
            <a:endParaRPr lang="en-GB" sz="4400" dirty="0">
              <a:solidFill>
                <a:srgbClr val="C00000"/>
              </a:solidFill>
            </a:endParaRPr>
          </a:p>
        </p:txBody>
      </p:sp>
      <p:pic>
        <p:nvPicPr>
          <p:cNvPr id="43" name="Picture 4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894223" y="1485901"/>
            <a:ext cx="3963173" cy="1600200"/>
          </a:xfrm>
          <a:prstGeom prst="rect">
            <a:avLst/>
          </a:prstGeom>
        </p:spPr>
      </p:pic>
      <p:sp>
        <p:nvSpPr>
          <p:cNvPr id="1025" name="Rectangle 1"/>
          <p:cNvSpPr>
            <a:spLocks noChangeArrowheads="1"/>
          </p:cNvSpPr>
          <p:nvPr/>
        </p:nvSpPr>
        <p:spPr bwMode="auto">
          <a:xfrm>
            <a:off x="0" y="0"/>
            <a:ext cx="302672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Resilience through underutilized crops: Rural food and income security in</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SriLanka</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0"/>
            <a:ext cx="302672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Arosh Bandula</a:t>
            </a:r>
            <a:r>
              <a:rPr kumimoji="0" lang="en-US" sz="1200" b="1" i="0"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1</a:t>
            </a:r>
            <a:r>
              <a:rPr kumimoji="0" lang="en-US" sz="12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ChampikaJayaweera</a:t>
            </a:r>
            <a:r>
              <a:rPr kumimoji="0" lang="en-US" sz="1200" b="1" i="0"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1</a:t>
            </a:r>
            <a:r>
              <a:rPr kumimoji="0" lang="en-US" sz="12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Achini De Silva</a:t>
            </a:r>
            <a:r>
              <a:rPr kumimoji="0" lang="en-US" sz="1200" b="1" i="0"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1</a:t>
            </a:r>
            <a:r>
              <a:rPr kumimoji="0" lang="en-US" sz="13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hlinkClick r:id=""/>
              </a:rPr>
              <a:t>[</a:t>
            </a:r>
            <a:r>
              <a:rPr kumimoji="0" lang="en-US" sz="1300" b="0" i="0" u="none" strike="noStrike" cap="none" normalizeH="0" baseline="0" smtClean="0" bmk="">
                <a:ln>
                  <a:noFill/>
                </a:ln>
                <a:solidFill>
                  <a:schemeClr val="tx1"/>
                </a:solidFill>
                <a:effectLst/>
                <a:latin typeface="Times New Roman" pitchFamily="18" charset="0"/>
                <a:ea typeface="SimSun" pitchFamily="2" charset="-122"/>
                <a:cs typeface="Times New Roman" pitchFamily="18" charset="0"/>
                <a:hlinkClick r:id=""/>
              </a:rPr>
              <a:t>1]</a:t>
            </a:r>
            <a:endParaRPr kumimoji="0" lang="en-US" sz="2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Patrick Oreiley</a:t>
            </a:r>
            <a:r>
              <a:rPr kumimoji="0" lang="en-GB" sz="1200" b="1" i="0"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2</a:t>
            </a:r>
            <a:r>
              <a:rPr kumimoji="0" lang="en-GB" sz="12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Asha.S. arunarathne</a:t>
            </a:r>
            <a:r>
              <a:rPr kumimoji="0" lang="en-GB" sz="1200" b="1" i="0"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1</a:t>
            </a:r>
            <a:r>
              <a:rPr kumimoji="0" lang="en-GB" sz="1200" b="1"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andPushpa Malkanthi</a:t>
            </a:r>
            <a:r>
              <a:rPr kumimoji="0" lang="en-GB" sz="1200" b="1" i="0"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1</a:t>
            </a:r>
            <a:endParaRPr kumimoji="0" lang="en-US" sz="2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1</a:t>
            </a:r>
            <a:r>
              <a:rPr kumimoji="0" lang="en-GB"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Faculty of Agricultural Sciences, Sabaragamuwa University of Sri Lanka, P.O.Box 02, Belihuloya, Sri Lanka.</a:t>
            </a:r>
            <a:endParaRPr kumimoji="0" lang="en-US" sz="27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457200"/>
            <a:ext cx="9988550" cy="285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a:hlinkClick r:id=""/>
          </p:cNvPr>
          <p:cNvSpPr>
            <a:spLocks noChangeArrowheads="1"/>
          </p:cNvSpPr>
          <p:nvPr/>
        </p:nvSpPr>
        <p:spPr bwMode="auto">
          <a:xfrm>
            <a:off x="0" y="485775"/>
            <a:ext cx="302672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7620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Corresponding author. Tel.:+94-45-2280073; fax:+94-45-2280041</a:t>
            </a:r>
            <a:endParaRPr kumimoji="0" lang="en-US" sz="2700" b="0" i="0" u="none" strike="noStrike" cap="none" normalizeH="0" baseline="0" smtClean="0">
              <a:ln>
                <a:noFill/>
              </a:ln>
              <a:solidFill>
                <a:schemeClr val="tx1"/>
              </a:solidFill>
              <a:effectLst/>
              <a:latin typeface="Arial" pitchFamily="34" charset="0"/>
              <a:cs typeface="Arial" pitchFamily="34"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en-US" sz="8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E-mail address:desilva.achini@yahoo.co.uk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302672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Arosh</a:t>
            </a:r>
            <a:r>
              <a:rPr kumimoji="0" lang="en-US" sz="1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Bandula</a:t>
            </a:r>
            <a:r>
              <a:rPr kumimoji="0" lang="en-US" sz="1200" b="1" i="0" u="none" strike="noStrike" cap="none" normalizeH="0" baseline="30000" dirty="0" err="1" smtClean="0">
                <a:ln>
                  <a:noFill/>
                </a:ln>
                <a:solidFill>
                  <a:schemeClr val="tx1"/>
                </a:solidFill>
                <a:effectLst/>
                <a:latin typeface="Times New Roman" pitchFamily="18" charset="0"/>
                <a:ea typeface="SimSun" pitchFamily="2" charset="-122"/>
                <a:cs typeface="Times New Roman" pitchFamily="18" charset="0"/>
              </a:rPr>
              <a:t>1</a:t>
            </a:r>
            <a:r>
              <a:rPr kumimoji="0" lang="en-US" sz="1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ChampikaJayaweera</a:t>
            </a:r>
            <a:r>
              <a:rPr kumimoji="0" lang="en-US" sz="1200" b="1" i="0" u="none" strike="noStrike" cap="none" normalizeH="0" baseline="30000" dirty="0" err="1" smtClean="0">
                <a:ln>
                  <a:noFill/>
                </a:ln>
                <a:solidFill>
                  <a:schemeClr val="tx1"/>
                </a:solidFill>
                <a:effectLst/>
                <a:latin typeface="Times New Roman" pitchFamily="18" charset="0"/>
                <a:ea typeface="SimSun" pitchFamily="2" charset="-122"/>
                <a:cs typeface="Times New Roman" pitchFamily="18" charset="0"/>
              </a:rPr>
              <a:t>1</a:t>
            </a:r>
            <a:r>
              <a:rPr kumimoji="0" lang="en-US" sz="1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US" sz="1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Achini</a:t>
            </a:r>
            <a:r>
              <a:rPr kumimoji="0" lang="en-US" sz="1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De </a:t>
            </a:r>
            <a:r>
              <a:rPr kumimoji="0" lang="en-US" sz="1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Silva</a:t>
            </a:r>
            <a:r>
              <a:rPr kumimoji="0" lang="en-US" sz="1200" b="1" i="0" u="none" strike="noStrike" cap="none" normalizeH="0" baseline="30000" dirty="0" err="1" smtClean="0">
                <a:ln>
                  <a:noFill/>
                </a:ln>
                <a:solidFill>
                  <a:schemeClr val="tx1"/>
                </a:solidFill>
                <a:effectLst/>
                <a:latin typeface="Times New Roman" pitchFamily="18" charset="0"/>
                <a:ea typeface="SimSun" pitchFamily="2" charset="-122"/>
                <a:cs typeface="Times New Roman" pitchFamily="18" charset="0"/>
              </a:rPr>
              <a:t>1</a:t>
            </a:r>
            <a:r>
              <a:rPr kumimoji="0" lang="en-US" sz="13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hlinkClick r:id=""/>
              </a:rPr>
              <a:t>[</a:t>
            </a:r>
            <a:r>
              <a:rPr kumimoji="0" lang="en-US" sz="1300" b="0" i="0" u="none" strike="noStrike" cap="none" normalizeH="0" baseline="0" dirty="0" smtClean="0" bmk="">
                <a:ln>
                  <a:noFill/>
                </a:ln>
                <a:solidFill>
                  <a:schemeClr val="tx1"/>
                </a:solidFill>
                <a:effectLst/>
                <a:latin typeface="Times New Roman" pitchFamily="18" charset="0"/>
                <a:ea typeface="SimSun" pitchFamily="2" charset="-122"/>
                <a:cs typeface="Times New Roman" pitchFamily="18" charset="0"/>
                <a:hlinkClick r:id=""/>
              </a:rPr>
              <a:t>1]</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Patrick </a:t>
            </a:r>
            <a:r>
              <a:rPr kumimoji="0" lang="en-GB" sz="1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Oreiley</a:t>
            </a:r>
            <a:r>
              <a:rPr kumimoji="0" lang="en-GB" sz="1200" b="1" i="0" u="none" strike="noStrike" cap="none" normalizeH="0" baseline="30000" dirty="0" err="1" smtClean="0">
                <a:ln>
                  <a:noFill/>
                </a:ln>
                <a:solidFill>
                  <a:schemeClr val="tx1"/>
                </a:solidFill>
                <a:effectLst/>
                <a:latin typeface="Times New Roman" pitchFamily="18" charset="0"/>
                <a:ea typeface="SimSun" pitchFamily="2" charset="-122"/>
                <a:cs typeface="Times New Roman" pitchFamily="18" charset="0"/>
              </a:rPr>
              <a:t>2</a:t>
            </a:r>
            <a:r>
              <a:rPr kumimoji="0" lang="en-GB" sz="1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GB" sz="1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Asha.S</a:t>
            </a:r>
            <a:r>
              <a:rPr kumimoji="0" lang="en-GB" sz="1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GB" sz="1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arunarathne</a:t>
            </a:r>
            <a:r>
              <a:rPr kumimoji="0" lang="en-GB" sz="1200" b="1" i="0" u="none" strike="noStrike" cap="none" normalizeH="0" baseline="30000" dirty="0" err="1" smtClean="0">
                <a:ln>
                  <a:noFill/>
                </a:ln>
                <a:solidFill>
                  <a:schemeClr val="tx1"/>
                </a:solidFill>
                <a:effectLst/>
                <a:latin typeface="Times New Roman" pitchFamily="18" charset="0"/>
                <a:ea typeface="SimSun" pitchFamily="2" charset="-122"/>
                <a:cs typeface="Times New Roman" pitchFamily="18" charset="0"/>
              </a:rPr>
              <a:t>1</a:t>
            </a:r>
            <a:r>
              <a:rPr kumimoji="0" lang="en-GB" sz="1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GB" sz="1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andPushpa</a:t>
            </a:r>
            <a:r>
              <a:rPr kumimoji="0" lang="en-GB" sz="1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t>
            </a:r>
            <a:r>
              <a:rPr kumimoji="0" lang="en-GB" sz="1200" b="1"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Malkanthi</a:t>
            </a:r>
            <a:r>
              <a:rPr kumimoji="0" lang="en-GB" sz="1200" b="1" i="0" u="none" strike="noStrike" cap="none" normalizeH="0" baseline="30000" dirty="0" err="1" smtClean="0">
                <a:ln>
                  <a:noFill/>
                </a:ln>
                <a:solidFill>
                  <a:schemeClr val="tx1"/>
                </a:solidFill>
                <a:effectLst/>
                <a:latin typeface="Times New Roman" pitchFamily="18" charset="0"/>
                <a:ea typeface="SimSun" pitchFamily="2" charset="-122"/>
                <a:cs typeface="Times New Roman" pitchFamily="18" charset="0"/>
              </a:rPr>
              <a:t>1</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30000" dirty="0" err="1" smtClean="0">
                <a:ln>
                  <a:noFill/>
                </a:ln>
                <a:solidFill>
                  <a:schemeClr val="tx1"/>
                </a:solidFill>
                <a:effectLst/>
                <a:latin typeface="Times New Roman" pitchFamily="18" charset="0"/>
                <a:ea typeface="SimSun" pitchFamily="2" charset="-122"/>
                <a:cs typeface="Times New Roman" pitchFamily="18" charset="0"/>
              </a:rPr>
              <a:t>1</a:t>
            </a:r>
            <a:r>
              <a:rPr kumimoji="0" lang="en-GB" sz="12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Faculty</a:t>
            </a:r>
            <a:r>
              <a:rPr kumimoji="0" lang="en-GB"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of Agricultural Sciences, </a:t>
            </a:r>
            <a:r>
              <a:rPr kumimoji="0" lang="en-GB" sz="12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Sabaragamuwa</a:t>
            </a:r>
            <a:r>
              <a:rPr kumimoji="0" lang="en-GB" sz="12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University of Sri Lanka, </a:t>
            </a:r>
            <a:r>
              <a:rPr kumimoji="0" lang="en-GB" sz="12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P.O.Box</a:t>
            </a:r>
            <a:r>
              <a:rPr kumimoji="0" lang="en-GB"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02, </a:t>
            </a:r>
            <a:r>
              <a:rPr kumimoji="0" lang="en-GB" sz="12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Belihuloya</a:t>
            </a:r>
            <a:r>
              <a:rPr kumimoji="0" lang="en-GB" sz="1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Sri Lanka.</a:t>
            </a:r>
            <a:endParaRPr kumimoji="0" lang="en-US" sz="2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0" y="457200"/>
            <a:ext cx="9988550" cy="2857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1" name="Rectangle 7">
            <a:hlinkClick r:id=""/>
          </p:cNvPr>
          <p:cNvSpPr>
            <a:spLocks noChangeArrowheads="1"/>
          </p:cNvSpPr>
          <p:nvPr/>
        </p:nvSpPr>
        <p:spPr bwMode="auto">
          <a:xfrm>
            <a:off x="0" y="485775"/>
            <a:ext cx="302672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7620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 Corresponding author. Tel.:+94-45-2280073; fax:+94-45-2280041</a:t>
            </a:r>
            <a:endParaRPr kumimoji="0" lang="en-US" sz="2700" b="0" i="0" u="none" strike="noStrike" cap="none" normalizeH="0" baseline="0" smtClean="0">
              <a:ln>
                <a:noFill/>
              </a:ln>
              <a:solidFill>
                <a:schemeClr val="tx1"/>
              </a:solidFill>
              <a:effectLst/>
              <a:latin typeface="Arial" pitchFamily="34" charset="0"/>
              <a:cs typeface="Arial" pitchFamily="34"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en-US" sz="8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E-mail address:desilva.achini@yahoo.co.uk</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3" name="Group 3"/>
          <p:cNvGrpSpPr>
            <a:grpSpLocks/>
          </p:cNvGrpSpPr>
          <p:nvPr/>
        </p:nvGrpSpPr>
        <p:grpSpPr bwMode="auto">
          <a:xfrm>
            <a:off x="15370175" y="13079413"/>
            <a:ext cx="5762625" cy="3300412"/>
            <a:chOff x="1804" y="6018"/>
            <a:chExt cx="9076" cy="5196"/>
          </a:xfrm>
        </p:grpSpPr>
        <p:sp>
          <p:nvSpPr>
            <p:cNvPr id="4" name="Rectangle 27"/>
            <p:cNvSpPr>
              <a:spLocks/>
            </p:cNvSpPr>
            <p:nvPr/>
          </p:nvSpPr>
          <p:spPr bwMode="auto">
            <a:xfrm>
              <a:off x="1804" y="6018"/>
              <a:ext cx="1440" cy="810"/>
            </a:xfrm>
            <a:prstGeom prst="rect">
              <a:avLst/>
            </a:prstGeom>
            <a:solidFill>
              <a:srgbClr val="92D05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Functions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5" name="Group 5"/>
            <p:cNvGrpSpPr>
              <a:grpSpLocks/>
            </p:cNvGrpSpPr>
            <p:nvPr/>
          </p:nvGrpSpPr>
          <p:grpSpPr bwMode="auto">
            <a:xfrm>
              <a:off x="3380" y="6018"/>
              <a:ext cx="7500" cy="791"/>
              <a:chOff x="2327" y="12322"/>
              <a:chExt cx="7500" cy="791"/>
            </a:xfrm>
          </p:grpSpPr>
          <p:sp>
            <p:nvSpPr>
              <p:cNvPr id="6" name="Chevron 30"/>
              <p:cNvSpPr>
                <a:spLocks/>
              </p:cNvSpPr>
              <p:nvPr/>
            </p:nvSpPr>
            <p:spPr bwMode="auto">
              <a:xfrm>
                <a:off x="5612" y="12350"/>
                <a:ext cx="2145" cy="763"/>
              </a:xfrm>
              <a:prstGeom prst="chevron">
                <a:avLst>
                  <a:gd name="adj" fmla="val 50004"/>
                </a:avLst>
              </a:prstGeom>
              <a:solidFill>
                <a:srgbClr val="92D05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Trading/</a:t>
                </a:r>
                <a:endParaRPr kumimoji="0" lang="en-US" sz="1100" b="0" i="0" u="none" strike="noStrike" cap="none" normalizeH="0" baseline="0" smtClean="0">
                  <a:ln>
                    <a:noFill/>
                  </a:ln>
                  <a:solidFill>
                    <a:srgbClr val="000000"/>
                  </a:solidFill>
                  <a:effectLst/>
                  <a:latin typeface="Latha"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Wholesale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Pentagon 28"/>
              <p:cNvSpPr>
                <a:spLocks/>
              </p:cNvSpPr>
              <p:nvPr/>
            </p:nvSpPr>
            <p:spPr bwMode="auto">
              <a:xfrm>
                <a:off x="2327" y="12322"/>
                <a:ext cx="1541" cy="763"/>
              </a:xfrm>
              <a:prstGeom prst="homePlate">
                <a:avLst>
                  <a:gd name="adj" fmla="val 49996"/>
                </a:avLst>
              </a:prstGeom>
              <a:solidFill>
                <a:srgbClr val="92D05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Input supply</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Chevron 29"/>
              <p:cNvSpPr>
                <a:spLocks/>
              </p:cNvSpPr>
              <p:nvPr/>
            </p:nvSpPr>
            <p:spPr bwMode="auto">
              <a:xfrm>
                <a:off x="3677" y="12350"/>
                <a:ext cx="2115" cy="763"/>
              </a:xfrm>
              <a:prstGeom prst="chevron">
                <a:avLst>
                  <a:gd name="adj" fmla="val 49998"/>
                </a:avLst>
              </a:prstGeom>
              <a:solidFill>
                <a:srgbClr val="92D05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Production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Chevron 32"/>
              <p:cNvSpPr>
                <a:spLocks/>
              </p:cNvSpPr>
              <p:nvPr/>
            </p:nvSpPr>
            <p:spPr bwMode="auto">
              <a:xfrm>
                <a:off x="7532" y="12350"/>
                <a:ext cx="2295" cy="763"/>
              </a:xfrm>
              <a:prstGeom prst="chevron">
                <a:avLst>
                  <a:gd name="adj" fmla="val 50006"/>
                </a:avLst>
              </a:prstGeom>
              <a:solidFill>
                <a:srgbClr val="92D05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Consumption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034" name="Group 10"/>
            <p:cNvGrpSpPr>
              <a:grpSpLocks/>
            </p:cNvGrpSpPr>
            <p:nvPr/>
          </p:nvGrpSpPr>
          <p:grpSpPr bwMode="auto">
            <a:xfrm>
              <a:off x="2488" y="6828"/>
              <a:ext cx="7695" cy="705"/>
              <a:chOff x="1172" y="12980"/>
              <a:chExt cx="7695" cy="705"/>
            </a:xfrm>
          </p:grpSpPr>
          <p:sp>
            <p:nvSpPr>
              <p:cNvPr id="1035" name="Up-Down Arrow 40"/>
              <p:cNvSpPr>
                <a:spLocks/>
              </p:cNvSpPr>
              <p:nvPr/>
            </p:nvSpPr>
            <p:spPr bwMode="auto">
              <a:xfrm>
                <a:off x="1172" y="12980"/>
                <a:ext cx="285" cy="705"/>
              </a:xfrm>
              <a:prstGeom prst="upDownArrow">
                <a:avLst>
                  <a:gd name="adj1" fmla="val 50000"/>
                  <a:gd name="adj2" fmla="val 50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36" name="Up-Down Arrow 42"/>
              <p:cNvSpPr>
                <a:spLocks/>
              </p:cNvSpPr>
              <p:nvPr/>
            </p:nvSpPr>
            <p:spPr bwMode="auto">
              <a:xfrm>
                <a:off x="2357" y="12980"/>
                <a:ext cx="285" cy="705"/>
              </a:xfrm>
              <a:prstGeom prst="upDownArrow">
                <a:avLst>
                  <a:gd name="adj1" fmla="val 50000"/>
                  <a:gd name="adj2" fmla="val 50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37" name="Up-Down Arrow 45"/>
              <p:cNvSpPr>
                <a:spLocks/>
              </p:cNvSpPr>
              <p:nvPr/>
            </p:nvSpPr>
            <p:spPr bwMode="auto">
              <a:xfrm>
                <a:off x="3992" y="12980"/>
                <a:ext cx="285" cy="705"/>
              </a:xfrm>
              <a:prstGeom prst="upDownArrow">
                <a:avLst>
                  <a:gd name="adj1" fmla="val 50000"/>
                  <a:gd name="adj2" fmla="val 50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38" name="Up-Down Arrow 46"/>
              <p:cNvSpPr>
                <a:spLocks/>
              </p:cNvSpPr>
              <p:nvPr/>
            </p:nvSpPr>
            <p:spPr bwMode="auto">
              <a:xfrm>
                <a:off x="5672" y="12980"/>
                <a:ext cx="285" cy="705"/>
              </a:xfrm>
              <a:prstGeom prst="upDownArrow">
                <a:avLst>
                  <a:gd name="adj1" fmla="val 50000"/>
                  <a:gd name="adj2" fmla="val 50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39" name="Up-Down Arrow 50"/>
              <p:cNvSpPr>
                <a:spLocks/>
              </p:cNvSpPr>
              <p:nvPr/>
            </p:nvSpPr>
            <p:spPr bwMode="auto">
              <a:xfrm>
                <a:off x="8582" y="12980"/>
                <a:ext cx="285" cy="705"/>
              </a:xfrm>
              <a:prstGeom prst="upDownArrow">
                <a:avLst>
                  <a:gd name="adj1" fmla="val 50000"/>
                  <a:gd name="adj2" fmla="val 50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grpSp>
        <p:grpSp>
          <p:nvGrpSpPr>
            <p:cNvPr id="1040" name="Group 16"/>
            <p:cNvGrpSpPr>
              <a:grpSpLocks/>
            </p:cNvGrpSpPr>
            <p:nvPr/>
          </p:nvGrpSpPr>
          <p:grpSpPr bwMode="auto">
            <a:xfrm>
              <a:off x="1874" y="7679"/>
              <a:ext cx="8725" cy="2475"/>
              <a:chOff x="814" y="1530"/>
              <a:chExt cx="8725" cy="2475"/>
            </a:xfrm>
          </p:grpSpPr>
          <p:sp>
            <p:nvSpPr>
              <p:cNvPr id="1041" name="Rectangle 39"/>
              <p:cNvSpPr>
                <a:spLocks/>
              </p:cNvSpPr>
              <p:nvPr/>
            </p:nvSpPr>
            <p:spPr bwMode="auto">
              <a:xfrm>
                <a:off x="814" y="1536"/>
                <a:ext cx="975" cy="2415"/>
              </a:xfrm>
              <a:prstGeom prst="rect">
                <a:avLst/>
              </a:prstGeom>
              <a:solidFill>
                <a:srgbClr val="66FF99"/>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Agents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2" name="Pentagon 41"/>
              <p:cNvSpPr>
                <a:spLocks/>
              </p:cNvSpPr>
              <p:nvPr/>
            </p:nvSpPr>
            <p:spPr bwMode="auto">
              <a:xfrm>
                <a:off x="1874" y="1530"/>
                <a:ext cx="1575" cy="2385"/>
              </a:xfrm>
              <a:prstGeom prst="homePlate">
                <a:avLst>
                  <a:gd name="adj" fmla="val 50000"/>
                </a:avLst>
              </a:prstGeom>
              <a:solidFill>
                <a:srgbClr val="66FF99"/>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Input suppliers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Chevron 43"/>
              <p:cNvSpPr>
                <a:spLocks/>
              </p:cNvSpPr>
              <p:nvPr/>
            </p:nvSpPr>
            <p:spPr bwMode="auto">
              <a:xfrm>
                <a:off x="2729" y="1575"/>
                <a:ext cx="3045" cy="2385"/>
              </a:xfrm>
              <a:prstGeom prst="chevron">
                <a:avLst>
                  <a:gd name="adj" fmla="val 49999"/>
                </a:avLst>
              </a:prstGeom>
              <a:solidFill>
                <a:srgbClr val="66FF99"/>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800" b="0" i="0" u="none" strike="noStrike" cap="none" normalizeH="0" baseline="0" smtClean="0">
                  <a:ln>
                    <a:noFill/>
                  </a:ln>
                  <a:solidFill>
                    <a:srgbClr val="000000"/>
                  </a:solidFill>
                  <a:effectLst/>
                  <a:latin typeface="Latha"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800" b="0" i="0" u="none" strike="noStrike" cap="none" normalizeH="0" baseline="0" smtClean="0">
                  <a:ln>
                    <a:noFill/>
                  </a:ln>
                  <a:solidFill>
                    <a:srgbClr val="000000"/>
                  </a:solidFill>
                  <a:effectLst/>
                  <a:latin typeface="Latha"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800" b="0" i="0" u="none" strike="noStrike" cap="none" normalizeH="0" baseline="0" smtClean="0">
                  <a:ln>
                    <a:noFill/>
                  </a:ln>
                  <a:solidFill>
                    <a:srgbClr val="000000"/>
                  </a:solidFill>
                  <a:effectLst/>
                  <a:latin typeface="Latha"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800" b="0" i="0" u="none" strike="noStrike" cap="none" normalizeH="0" baseline="0" smtClean="0">
                    <a:ln>
                      <a:noFill/>
                    </a:ln>
                    <a:solidFill>
                      <a:srgbClr val="000000"/>
                    </a:solidFill>
                    <a:effectLst/>
                    <a:latin typeface="Calibri" pitchFamily="34" charset="0"/>
                    <a:ea typeface="Arial" pitchFamily="34" charset="0"/>
                    <a:cs typeface="Arial" pitchFamily="34" charset="0"/>
                  </a:rPr>
                  <a:t>Farmer /Collector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4" name="Chevron 44"/>
              <p:cNvSpPr>
                <a:spLocks/>
              </p:cNvSpPr>
              <p:nvPr/>
            </p:nvSpPr>
            <p:spPr bwMode="auto">
              <a:xfrm>
                <a:off x="4739" y="1530"/>
                <a:ext cx="3450" cy="2385"/>
              </a:xfrm>
              <a:prstGeom prst="chevron">
                <a:avLst>
                  <a:gd name="adj" fmla="val 49999"/>
                </a:avLst>
              </a:prstGeom>
              <a:solidFill>
                <a:srgbClr val="66FF99"/>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900" b="0" i="0" u="none" strike="noStrike" cap="none" normalizeH="0" baseline="0" smtClean="0">
                  <a:ln>
                    <a:noFill/>
                  </a:ln>
                  <a:solidFill>
                    <a:srgbClr val="000000"/>
                  </a:solidFill>
                  <a:effectLst/>
                  <a:latin typeface="Latha"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900" b="0" i="0" u="none" strike="noStrike" cap="none" normalizeH="0" baseline="0" smtClean="0">
                  <a:ln>
                    <a:noFill/>
                  </a:ln>
                  <a:solidFill>
                    <a:srgbClr val="000000"/>
                  </a:solidFill>
                  <a:effectLst/>
                  <a:latin typeface="Latha"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900" b="0" i="0" u="none" strike="noStrike" cap="none" normalizeH="0" baseline="0" smtClean="0">
                  <a:ln>
                    <a:noFill/>
                  </a:ln>
                  <a:solidFill>
                    <a:srgbClr val="000000"/>
                  </a:solidFill>
                  <a:effectLst/>
                  <a:latin typeface="Latha"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Calibri" pitchFamily="34" charset="0"/>
                    <a:ea typeface="Arial" pitchFamily="34" charset="0"/>
                    <a:cs typeface="Arial" pitchFamily="34" charset="0"/>
                  </a:rPr>
                  <a:t>Trader/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900" b="0" i="0" u="none" strike="noStrike" cap="none" normalizeH="0" baseline="0" smtClean="0">
                    <a:ln>
                      <a:noFill/>
                    </a:ln>
                    <a:solidFill>
                      <a:srgbClr val="000000"/>
                    </a:solidFill>
                    <a:effectLst/>
                    <a:latin typeface="Calibri" pitchFamily="34" charset="0"/>
                    <a:ea typeface="Arial" pitchFamily="34" charset="0"/>
                    <a:cs typeface="Arial" pitchFamily="34" charset="0"/>
                  </a:rPr>
                  <a:t>Wholesaler/ Retailer</a:t>
                </a:r>
                <a:endParaRPr kumimoji="0" lang="en-US" sz="900" b="0" i="0" u="none" strike="noStrike" cap="none" normalizeH="0" baseline="0" smtClean="0">
                  <a:ln>
                    <a:noFill/>
                  </a:ln>
                  <a:solidFill>
                    <a:srgbClr val="000000"/>
                  </a:solidFill>
                  <a:effectLst/>
                  <a:latin typeface="Latha"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45" name="Rectangle 48"/>
              <p:cNvSpPr>
                <a:spLocks/>
              </p:cNvSpPr>
              <p:nvPr/>
            </p:nvSpPr>
            <p:spPr bwMode="auto">
              <a:xfrm>
                <a:off x="8294" y="1545"/>
                <a:ext cx="1245" cy="2460"/>
              </a:xfrm>
              <a:prstGeom prst="rect">
                <a:avLst/>
              </a:prstGeom>
              <a:solidFill>
                <a:srgbClr val="66FF99"/>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Consumer</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046" name="Group 22"/>
            <p:cNvGrpSpPr>
              <a:grpSpLocks/>
            </p:cNvGrpSpPr>
            <p:nvPr/>
          </p:nvGrpSpPr>
          <p:grpSpPr bwMode="auto">
            <a:xfrm>
              <a:off x="2263" y="9896"/>
              <a:ext cx="7920" cy="750"/>
              <a:chOff x="2203" y="10154"/>
              <a:chExt cx="7920" cy="750"/>
            </a:xfrm>
          </p:grpSpPr>
          <p:sp>
            <p:nvSpPr>
              <p:cNvPr id="1047" name="Up-Down Arrow 55"/>
              <p:cNvSpPr>
                <a:spLocks/>
              </p:cNvSpPr>
              <p:nvPr/>
            </p:nvSpPr>
            <p:spPr bwMode="auto">
              <a:xfrm>
                <a:off x="2203" y="10169"/>
                <a:ext cx="285" cy="705"/>
              </a:xfrm>
              <a:prstGeom prst="upDownArrow">
                <a:avLst>
                  <a:gd name="adj1" fmla="val 50000"/>
                  <a:gd name="adj2" fmla="val 50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48" name="Up-Down Arrow 56"/>
              <p:cNvSpPr>
                <a:spLocks/>
              </p:cNvSpPr>
              <p:nvPr/>
            </p:nvSpPr>
            <p:spPr bwMode="auto">
              <a:xfrm>
                <a:off x="3403" y="10199"/>
                <a:ext cx="285" cy="705"/>
              </a:xfrm>
              <a:prstGeom prst="upDownArrow">
                <a:avLst>
                  <a:gd name="adj1" fmla="val 50000"/>
                  <a:gd name="adj2" fmla="val 50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49" name="Up-Down Arrow 57"/>
              <p:cNvSpPr>
                <a:spLocks/>
              </p:cNvSpPr>
              <p:nvPr/>
            </p:nvSpPr>
            <p:spPr bwMode="auto">
              <a:xfrm>
                <a:off x="4948" y="10154"/>
                <a:ext cx="285" cy="705"/>
              </a:xfrm>
              <a:prstGeom prst="upDownArrow">
                <a:avLst>
                  <a:gd name="adj1" fmla="val 50000"/>
                  <a:gd name="adj2" fmla="val 50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50" name="Up-Down Arrow 58"/>
              <p:cNvSpPr>
                <a:spLocks/>
              </p:cNvSpPr>
              <p:nvPr/>
            </p:nvSpPr>
            <p:spPr bwMode="auto">
              <a:xfrm>
                <a:off x="6538" y="10169"/>
                <a:ext cx="285" cy="705"/>
              </a:xfrm>
              <a:prstGeom prst="upDownArrow">
                <a:avLst>
                  <a:gd name="adj1" fmla="val 50000"/>
                  <a:gd name="adj2" fmla="val 50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sp>
            <p:nvSpPr>
              <p:cNvPr id="1051" name="Up-Down Arrow 60"/>
              <p:cNvSpPr>
                <a:spLocks/>
              </p:cNvSpPr>
              <p:nvPr/>
            </p:nvSpPr>
            <p:spPr bwMode="auto">
              <a:xfrm>
                <a:off x="9838" y="10154"/>
                <a:ext cx="285" cy="705"/>
              </a:xfrm>
              <a:prstGeom prst="upDownArrow">
                <a:avLst>
                  <a:gd name="adj1" fmla="val 50000"/>
                  <a:gd name="adj2" fmla="val 50000"/>
                </a:avLst>
              </a:prstGeom>
              <a:solidFill>
                <a:srgbClr val="00000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p>
            </p:txBody>
          </p:sp>
        </p:grpSp>
        <p:grpSp>
          <p:nvGrpSpPr>
            <p:cNvPr id="1052" name="Group 28"/>
            <p:cNvGrpSpPr>
              <a:grpSpLocks/>
            </p:cNvGrpSpPr>
            <p:nvPr/>
          </p:nvGrpSpPr>
          <p:grpSpPr bwMode="auto">
            <a:xfrm>
              <a:off x="1874" y="10350"/>
              <a:ext cx="8770" cy="864"/>
              <a:chOff x="1874" y="10904"/>
              <a:chExt cx="8770" cy="864"/>
            </a:xfrm>
          </p:grpSpPr>
          <p:sp>
            <p:nvSpPr>
              <p:cNvPr id="1053" name="Rectangle 51"/>
              <p:cNvSpPr>
                <a:spLocks/>
              </p:cNvSpPr>
              <p:nvPr/>
            </p:nvSpPr>
            <p:spPr bwMode="auto">
              <a:xfrm>
                <a:off x="1874" y="10904"/>
                <a:ext cx="1215" cy="810"/>
              </a:xfrm>
              <a:prstGeom prst="rect">
                <a:avLst/>
              </a:prstGeom>
              <a:solidFill>
                <a:srgbClr val="33CC33"/>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Products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4" name="Rectangle 52"/>
              <p:cNvSpPr>
                <a:spLocks/>
              </p:cNvSpPr>
              <p:nvPr/>
            </p:nvSpPr>
            <p:spPr bwMode="auto">
              <a:xfrm>
                <a:off x="3204" y="10913"/>
                <a:ext cx="1215" cy="810"/>
              </a:xfrm>
              <a:prstGeom prst="rect">
                <a:avLst/>
              </a:prstGeom>
              <a:solidFill>
                <a:srgbClr val="33CC33"/>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Inputs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5" name="Rectangle 53"/>
              <p:cNvSpPr>
                <a:spLocks/>
              </p:cNvSpPr>
              <p:nvPr/>
            </p:nvSpPr>
            <p:spPr bwMode="auto">
              <a:xfrm>
                <a:off x="4599" y="10943"/>
                <a:ext cx="1215" cy="810"/>
              </a:xfrm>
              <a:prstGeom prst="rect">
                <a:avLst/>
              </a:prstGeom>
              <a:solidFill>
                <a:srgbClr val="33CC33"/>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UCs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56" name="Rectangle 54"/>
              <p:cNvSpPr>
                <a:spLocks/>
              </p:cNvSpPr>
              <p:nvPr/>
            </p:nvSpPr>
            <p:spPr bwMode="auto">
              <a:xfrm>
                <a:off x="6024" y="10958"/>
                <a:ext cx="4620" cy="810"/>
              </a:xfrm>
              <a:prstGeom prst="rect">
                <a:avLst/>
              </a:prstGeom>
              <a:solidFill>
                <a:srgbClr val="33CC33"/>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rgbClr val="000000"/>
                    </a:solidFill>
                    <a:effectLst/>
                    <a:latin typeface="Calibri" pitchFamily="34" charset="0"/>
                    <a:ea typeface="Arial" pitchFamily="34" charset="0"/>
                    <a:cs typeface="Arial" pitchFamily="34" charset="0"/>
                  </a:rPr>
                  <a:t>Value added UCs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61" name="TextBox 60"/>
          <p:cNvSpPr txBox="1"/>
          <p:nvPr/>
        </p:nvSpPr>
        <p:spPr>
          <a:xfrm>
            <a:off x="21856985" y="12974570"/>
            <a:ext cx="2965877" cy="1569660"/>
          </a:xfrm>
          <a:prstGeom prst="rect">
            <a:avLst/>
          </a:prstGeom>
          <a:noFill/>
        </p:spPr>
        <p:txBody>
          <a:bodyPr wrap="none" rtlCol="0">
            <a:spAutoFit/>
          </a:bodyPr>
          <a:lstStyle/>
          <a:p>
            <a:r>
              <a:rPr lang="en-US" sz="4800" b="1" dirty="0" smtClean="0"/>
              <a:t>Conclusion</a:t>
            </a:r>
            <a:endParaRPr lang="en-US" sz="4800" dirty="0" smtClean="0"/>
          </a:p>
          <a:p>
            <a:endParaRPr lang="en-GB" sz="4800" b="1" dirty="0"/>
          </a:p>
        </p:txBody>
      </p:sp>
      <p:sp>
        <p:nvSpPr>
          <p:cNvPr id="62" name="TextBox 61"/>
          <p:cNvSpPr txBox="1"/>
          <p:nvPr/>
        </p:nvSpPr>
        <p:spPr>
          <a:xfrm>
            <a:off x="21907785" y="13926192"/>
            <a:ext cx="6997415" cy="6555641"/>
          </a:xfrm>
          <a:prstGeom prst="rect">
            <a:avLst/>
          </a:prstGeom>
          <a:noFill/>
        </p:spPr>
        <p:txBody>
          <a:bodyPr wrap="square" rtlCol="0">
            <a:spAutoFit/>
          </a:bodyPr>
          <a:lstStyle/>
          <a:p>
            <a:pPr algn="just"/>
            <a:r>
              <a:rPr lang="en-US" sz="2800" dirty="0" smtClean="0"/>
              <a:t>Underutilized crops are in a reasonable position to capitalize as a source of addressing rural food and income security. However number of aspects need to be developed in terms of further strengthening the sustainability of effective utilization of underutilized crops among rural communities in SriLanka. UC value chains were short and composed of downstream agents; farmers and collectors and the upstream agents, traders and collectors and consumers. Rapid market chain analysis confirmed that UCs playing unrecognized and undervalued role in rural food and income security.  </a:t>
            </a:r>
          </a:p>
          <a:p>
            <a:pPr algn="just"/>
            <a:endParaRPr lang="en-GB" sz="2800" dirty="0"/>
          </a:p>
        </p:txBody>
      </p:sp>
      <p:sp>
        <p:nvSpPr>
          <p:cNvPr id="65" name="TextBox 64"/>
          <p:cNvSpPr txBox="1"/>
          <p:nvPr/>
        </p:nvSpPr>
        <p:spPr>
          <a:xfrm>
            <a:off x="15227585" y="17355192"/>
            <a:ext cx="6514815" cy="4401205"/>
          </a:xfrm>
          <a:prstGeom prst="rect">
            <a:avLst/>
          </a:prstGeom>
          <a:noFill/>
        </p:spPr>
        <p:txBody>
          <a:bodyPr wrap="square" rtlCol="0">
            <a:spAutoFit/>
          </a:bodyPr>
          <a:lstStyle/>
          <a:p>
            <a:r>
              <a:rPr lang="en-GB" sz="2800" dirty="0" err="1" smtClean="0"/>
              <a:t>Bernet</a:t>
            </a:r>
            <a:r>
              <a:rPr lang="en-GB" sz="2800" dirty="0" smtClean="0"/>
              <a:t> T., Thiele G. and </a:t>
            </a:r>
            <a:r>
              <a:rPr lang="en-GB" sz="2800" dirty="0" err="1" smtClean="0"/>
              <a:t>Zschocke</a:t>
            </a:r>
            <a:r>
              <a:rPr lang="en-GB" sz="2800" dirty="0" smtClean="0"/>
              <a:t> T., (2006). Participatory Market Chain Approach (PMCA) – User Guide. International Potato </a:t>
            </a:r>
            <a:r>
              <a:rPr lang="en-GB" sz="2800" dirty="0" err="1" smtClean="0"/>
              <a:t>Center</a:t>
            </a:r>
            <a:r>
              <a:rPr lang="en-GB" sz="2800" dirty="0" smtClean="0"/>
              <a:t> (CIP) – Papa </a:t>
            </a:r>
            <a:r>
              <a:rPr lang="en-GB" sz="2800" dirty="0" err="1" smtClean="0"/>
              <a:t>Andina</a:t>
            </a:r>
            <a:r>
              <a:rPr lang="en-GB" sz="2800" dirty="0" smtClean="0"/>
              <a:t>, Lima, Peru.</a:t>
            </a:r>
            <a:endParaRPr lang="en-US" sz="2800" dirty="0" smtClean="0"/>
          </a:p>
          <a:p>
            <a:r>
              <a:rPr lang="en-GB" sz="2800" dirty="0" smtClean="0"/>
              <a:t>Engels, J., </a:t>
            </a:r>
            <a:r>
              <a:rPr lang="en-GB" sz="2800" dirty="0" err="1" smtClean="0"/>
              <a:t>Rao</a:t>
            </a:r>
            <a:r>
              <a:rPr lang="en-GB" sz="2800" dirty="0" smtClean="0"/>
              <a:t>, R., &amp; Brown, A. H. D. (2001). Managing Plant Genetic Diversity (Hardcover): CABI Publishing.</a:t>
            </a:r>
            <a:endParaRPr lang="en-US" sz="2800" dirty="0" smtClean="0"/>
          </a:p>
          <a:p>
            <a:r>
              <a:rPr lang="en-GB" sz="2800" dirty="0" smtClean="0"/>
              <a:t> </a:t>
            </a:r>
            <a:endParaRPr lang="en-US" sz="2800" dirty="0" smtClean="0"/>
          </a:p>
          <a:p>
            <a:endParaRPr lang="en-US" sz="2800" dirty="0" smtClean="0"/>
          </a:p>
          <a:p>
            <a:pPr algn="just"/>
            <a:endParaRPr lang="en-GB" sz="2800" dirty="0"/>
          </a:p>
        </p:txBody>
      </p:sp>
      <p:sp>
        <p:nvSpPr>
          <p:cNvPr id="66" name="TextBox 65"/>
          <p:cNvSpPr txBox="1"/>
          <p:nvPr/>
        </p:nvSpPr>
        <p:spPr>
          <a:xfrm>
            <a:off x="15259050" y="16459200"/>
            <a:ext cx="6486525" cy="1015663"/>
          </a:xfrm>
          <a:prstGeom prst="rect">
            <a:avLst/>
          </a:prstGeom>
          <a:noFill/>
        </p:spPr>
        <p:txBody>
          <a:bodyPr wrap="square" rtlCol="0">
            <a:spAutoFit/>
          </a:bodyPr>
          <a:lstStyle/>
          <a:p>
            <a:r>
              <a:rPr lang="en-US" sz="2000" dirty="0" smtClean="0"/>
              <a:t>Figure 1: UC value chain: agents, functions and products</a:t>
            </a:r>
          </a:p>
          <a:p>
            <a:endParaRPr lang="en-US" sz="2000" dirty="0" smtClean="0"/>
          </a:p>
          <a:p>
            <a:r>
              <a:rPr lang="en-US" sz="2000" b="1" dirty="0" smtClean="0"/>
              <a:t> </a:t>
            </a:r>
            <a:r>
              <a:rPr lang="en-US" sz="2000" dirty="0" smtClean="0"/>
              <a:t> </a:t>
            </a:r>
            <a:endParaRPr lang="en-US" sz="2000" dirty="0"/>
          </a:p>
        </p:txBody>
      </p:sp>
      <p:sp>
        <p:nvSpPr>
          <p:cNvPr id="67" name="TextBox 66"/>
          <p:cNvSpPr txBox="1"/>
          <p:nvPr/>
        </p:nvSpPr>
        <p:spPr>
          <a:xfrm>
            <a:off x="15237110" y="16698845"/>
            <a:ext cx="2985882" cy="1569660"/>
          </a:xfrm>
          <a:prstGeom prst="rect">
            <a:avLst/>
          </a:prstGeom>
          <a:noFill/>
        </p:spPr>
        <p:txBody>
          <a:bodyPr wrap="none" rtlCol="0">
            <a:spAutoFit/>
          </a:bodyPr>
          <a:lstStyle/>
          <a:p>
            <a:r>
              <a:rPr lang="en-US" sz="4800" b="1" dirty="0" smtClean="0"/>
              <a:t>References</a:t>
            </a:r>
            <a:endParaRPr lang="en-US" sz="4800" dirty="0" smtClean="0"/>
          </a:p>
          <a:p>
            <a:endParaRPr lang="en-GB" sz="4800" b="1" dirty="0"/>
          </a:p>
        </p:txBody>
      </p:sp>
    </p:spTree>
    <p:extLst>
      <p:ext uri="{BB962C8B-B14F-4D97-AF65-F5344CB8AC3E}">
        <p14:creationId xmlns:p14="http://schemas.microsoft.com/office/powerpoint/2010/main" xmlns="" val="2367939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509</TotalTime>
  <Words>975</Words>
  <Application>Microsoft Office PowerPoint</Application>
  <PresentationFormat>Custom</PresentationFormat>
  <Paragraphs>65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syazwanarahman</dc:creator>
  <cp:lastModifiedBy>WarezBB</cp:lastModifiedBy>
  <cp:revision>108</cp:revision>
  <dcterms:created xsi:type="dcterms:W3CDTF">2015-07-31T04:00:33Z</dcterms:created>
  <dcterms:modified xsi:type="dcterms:W3CDTF">2015-09-02T13:10:54Z</dcterms:modified>
</cp:coreProperties>
</file>